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handoutMasterIdLst>
    <p:handoutMasterId r:id="rId102"/>
  </p:handoutMasterIdLst>
  <p:sldIdLst>
    <p:sldId id="284" r:id="rId2"/>
    <p:sldId id="455" r:id="rId3"/>
    <p:sldId id="1730" r:id="rId4"/>
    <p:sldId id="1804" r:id="rId5"/>
    <p:sldId id="1801" r:id="rId6"/>
    <p:sldId id="1637" r:id="rId7"/>
    <p:sldId id="1636" r:id="rId8"/>
    <p:sldId id="1610" r:id="rId9"/>
    <p:sldId id="1635" r:id="rId10"/>
    <p:sldId id="1654" r:id="rId11"/>
    <p:sldId id="1644" r:id="rId12"/>
    <p:sldId id="1748" r:id="rId13"/>
    <p:sldId id="1742" r:id="rId14"/>
    <p:sldId id="1650" r:id="rId15"/>
    <p:sldId id="1645" r:id="rId16"/>
    <p:sldId id="1791" r:id="rId17"/>
    <p:sldId id="1752" r:id="rId18"/>
    <p:sldId id="1799" r:id="rId19"/>
    <p:sldId id="271" r:id="rId20"/>
    <p:sldId id="1772" r:id="rId21"/>
    <p:sldId id="1773" r:id="rId22"/>
    <p:sldId id="269" r:id="rId23"/>
    <p:sldId id="1754" r:id="rId24"/>
    <p:sldId id="1802" r:id="rId25"/>
    <p:sldId id="1805" r:id="rId26"/>
    <p:sldId id="577" r:id="rId27"/>
    <p:sldId id="1593" r:id="rId28"/>
    <p:sldId id="1614" r:id="rId29"/>
    <p:sldId id="1603" r:id="rId30"/>
    <p:sldId id="1605" r:id="rId31"/>
    <p:sldId id="1595" r:id="rId32"/>
    <p:sldId id="743" r:id="rId33"/>
    <p:sldId id="1657" r:id="rId34"/>
    <p:sldId id="1658" r:id="rId35"/>
    <p:sldId id="1659" r:id="rId36"/>
    <p:sldId id="1660" r:id="rId37"/>
    <p:sldId id="1661" r:id="rId38"/>
    <p:sldId id="1662" r:id="rId39"/>
    <p:sldId id="1663" r:id="rId40"/>
    <p:sldId id="828" r:id="rId41"/>
    <p:sldId id="650" r:id="rId42"/>
    <p:sldId id="1760" r:id="rId43"/>
    <p:sldId id="1761" r:id="rId44"/>
    <p:sldId id="299" r:id="rId45"/>
    <p:sldId id="301" r:id="rId46"/>
    <p:sldId id="774" r:id="rId47"/>
    <p:sldId id="312" r:id="rId48"/>
    <p:sldId id="314" r:id="rId49"/>
    <p:sldId id="1806" r:id="rId50"/>
    <p:sldId id="1807" r:id="rId51"/>
    <p:sldId id="1808" r:id="rId52"/>
    <p:sldId id="323" r:id="rId53"/>
    <p:sldId id="1725" r:id="rId54"/>
    <p:sldId id="1726" r:id="rId55"/>
    <p:sldId id="1797" r:id="rId56"/>
    <p:sldId id="305" r:id="rId57"/>
    <p:sldId id="418" r:id="rId58"/>
    <p:sldId id="353" r:id="rId59"/>
    <p:sldId id="414" r:id="rId60"/>
    <p:sldId id="419" r:id="rId61"/>
    <p:sldId id="1792" r:id="rId62"/>
    <p:sldId id="1671" r:id="rId63"/>
    <p:sldId id="1672" r:id="rId64"/>
    <p:sldId id="1676" r:id="rId65"/>
    <p:sldId id="1675" r:id="rId66"/>
    <p:sldId id="1674" r:id="rId67"/>
    <p:sldId id="1677" r:id="rId68"/>
    <p:sldId id="1679" r:id="rId69"/>
    <p:sldId id="1681" r:id="rId70"/>
    <p:sldId id="1682" r:id="rId71"/>
    <p:sldId id="1686" r:id="rId72"/>
    <p:sldId id="1685" r:id="rId73"/>
    <p:sldId id="1684" r:id="rId74"/>
    <p:sldId id="1687" r:id="rId75"/>
    <p:sldId id="1689" r:id="rId76"/>
    <p:sldId id="1691" r:id="rId77"/>
    <p:sldId id="1692" r:id="rId78"/>
    <p:sldId id="1696" r:id="rId79"/>
    <p:sldId id="1695" r:id="rId80"/>
    <p:sldId id="1694" r:id="rId81"/>
    <p:sldId id="1777" r:id="rId82"/>
    <p:sldId id="1699" r:id="rId83"/>
    <p:sldId id="1701" r:id="rId84"/>
    <p:sldId id="1702" r:id="rId85"/>
    <p:sldId id="1706" r:id="rId86"/>
    <p:sldId id="1705" r:id="rId87"/>
    <p:sldId id="1704" r:id="rId88"/>
    <p:sldId id="1707" r:id="rId89"/>
    <p:sldId id="1709" r:id="rId90"/>
    <p:sldId id="1711" r:id="rId91"/>
    <p:sldId id="1712" r:id="rId92"/>
    <p:sldId id="1715" r:id="rId93"/>
    <p:sldId id="1714" r:id="rId94"/>
    <p:sldId id="1716" r:id="rId95"/>
    <p:sldId id="1718" r:id="rId96"/>
    <p:sldId id="1720" r:id="rId97"/>
    <p:sldId id="1721" r:id="rId98"/>
    <p:sldId id="1722" r:id="rId99"/>
    <p:sldId id="1723" r:id="rId10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rzek, Joseph" initials="SJ" lastIdx="5" clrIdx="0">
    <p:extLst>
      <p:ext uri="{19B8F6BF-5375-455C-9EA6-DF929625EA0E}">
        <p15:presenceInfo xmlns:p15="http://schemas.microsoft.com/office/powerpoint/2012/main" userId="S-1-5-21-1989309106-1095312945-2036863733-13548" providerId="AD"/>
      </p:ext>
    </p:extLst>
  </p:cmAuthor>
  <p:cmAuthor id="2" name="Berg, Victoria" initials="BV" lastIdx="0" clrIdx="1">
    <p:extLst>
      <p:ext uri="{19B8F6BF-5375-455C-9EA6-DF929625EA0E}">
        <p15:presenceInfo xmlns:p15="http://schemas.microsoft.com/office/powerpoint/2012/main" userId="S-1-5-21-1989309106-1095312945-2036863733-80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CC8AA-42BC-4C51-A5C9-46C351485B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DFB559-0EAA-4A2E-B952-7955B51C89F9}">
      <dgm:prSet phldrT="[Text]"/>
      <dgm:spPr/>
      <dgm:t>
        <a:bodyPr/>
        <a:lstStyle/>
        <a:p>
          <a:r>
            <a:rPr lang="en-US" dirty="0"/>
            <a:t>July-Sept.</a:t>
          </a:r>
        </a:p>
      </dgm:t>
    </dgm:pt>
    <dgm:pt modelId="{3FC0B408-6A2A-4EC6-A463-0340CC7A4E92}" type="parTrans" cxnId="{448304A3-209C-41AA-9603-74166099F883}">
      <dgm:prSet/>
      <dgm:spPr/>
      <dgm:t>
        <a:bodyPr/>
        <a:lstStyle/>
        <a:p>
          <a:endParaRPr lang="en-US"/>
        </a:p>
      </dgm:t>
    </dgm:pt>
    <dgm:pt modelId="{AB2E3817-576B-4633-AB46-B9144F5C1AD3}" type="sibTrans" cxnId="{448304A3-209C-41AA-9603-74166099F883}">
      <dgm:prSet/>
      <dgm:spPr/>
      <dgm:t>
        <a:bodyPr/>
        <a:lstStyle/>
        <a:p>
          <a:endParaRPr lang="en-US"/>
        </a:p>
      </dgm:t>
    </dgm:pt>
    <dgm:pt modelId="{35DEB3F7-7493-4FF5-996B-20089AD7C932}">
      <dgm:prSet phldrT="[Text]"/>
      <dgm:spPr/>
      <dgm:t>
        <a:bodyPr/>
        <a:lstStyle/>
        <a:p>
          <a:r>
            <a:rPr lang="en-US" dirty="0"/>
            <a:t>Oct. – Dec.</a:t>
          </a:r>
        </a:p>
      </dgm:t>
    </dgm:pt>
    <dgm:pt modelId="{D78E5285-682E-4746-A7E3-66CC2713A5FA}" type="parTrans" cxnId="{D3D02300-56EC-4A93-BA8F-F5CAC5D88724}">
      <dgm:prSet/>
      <dgm:spPr/>
      <dgm:t>
        <a:bodyPr/>
        <a:lstStyle/>
        <a:p>
          <a:endParaRPr lang="en-US"/>
        </a:p>
      </dgm:t>
    </dgm:pt>
    <dgm:pt modelId="{A951AAD3-69D7-415C-94D8-1AC053E32C7B}" type="sibTrans" cxnId="{D3D02300-56EC-4A93-BA8F-F5CAC5D88724}">
      <dgm:prSet/>
      <dgm:spPr/>
      <dgm:t>
        <a:bodyPr/>
        <a:lstStyle/>
        <a:p>
          <a:endParaRPr lang="en-US"/>
        </a:p>
      </dgm:t>
    </dgm:pt>
    <dgm:pt modelId="{06ECD51D-9D83-425C-8A9B-51B144A52DB8}">
      <dgm:prSet phldrT="[Text]"/>
      <dgm:spPr/>
      <dgm:t>
        <a:bodyPr/>
        <a:lstStyle/>
        <a:p>
          <a:r>
            <a:rPr lang="en-US" dirty="0"/>
            <a:t>Jan. - March</a:t>
          </a:r>
        </a:p>
      </dgm:t>
    </dgm:pt>
    <dgm:pt modelId="{AAAC619D-A49C-4E8D-940A-1F2925985AD0}" type="parTrans" cxnId="{AE2D64E8-F47A-4852-9AD6-BD822BBC927E}">
      <dgm:prSet/>
      <dgm:spPr/>
      <dgm:t>
        <a:bodyPr/>
        <a:lstStyle/>
        <a:p>
          <a:endParaRPr lang="en-US"/>
        </a:p>
      </dgm:t>
    </dgm:pt>
    <dgm:pt modelId="{C3675F09-5CCD-4929-9ED5-18C7AEF90633}" type="sibTrans" cxnId="{AE2D64E8-F47A-4852-9AD6-BD822BBC927E}">
      <dgm:prSet/>
      <dgm:spPr/>
      <dgm:t>
        <a:bodyPr/>
        <a:lstStyle/>
        <a:p>
          <a:endParaRPr lang="en-US"/>
        </a:p>
      </dgm:t>
    </dgm:pt>
    <dgm:pt modelId="{AE86E3BC-7BDF-4FE9-8B3E-992E50B99800}">
      <dgm:prSet phldrT="[Text]"/>
      <dgm:spPr/>
      <dgm:t>
        <a:bodyPr/>
        <a:lstStyle/>
        <a:p>
          <a:r>
            <a:rPr lang="en-US" dirty="0"/>
            <a:t>Apr. – Jun.</a:t>
          </a:r>
        </a:p>
      </dgm:t>
    </dgm:pt>
    <dgm:pt modelId="{B3F55DE3-03A5-49F0-9E6B-BB29471456E6}" type="parTrans" cxnId="{F91A1943-9870-48D5-825D-782E95C73AE4}">
      <dgm:prSet/>
      <dgm:spPr/>
      <dgm:t>
        <a:bodyPr/>
        <a:lstStyle/>
        <a:p>
          <a:endParaRPr lang="en-US"/>
        </a:p>
      </dgm:t>
    </dgm:pt>
    <dgm:pt modelId="{B9930E8E-8A03-49C5-BBAA-2E1EC56D0BC6}" type="sibTrans" cxnId="{F91A1943-9870-48D5-825D-782E95C73AE4}">
      <dgm:prSet/>
      <dgm:spPr/>
      <dgm:t>
        <a:bodyPr/>
        <a:lstStyle/>
        <a:p>
          <a:endParaRPr lang="en-US"/>
        </a:p>
      </dgm:t>
    </dgm:pt>
    <dgm:pt modelId="{D86AE9D6-2159-49A3-97A0-4C48718E4133}" type="pres">
      <dgm:prSet presAssocID="{650CC8AA-42BC-4C51-A5C9-46C351485BC5}" presName="Name0" presStyleCnt="0">
        <dgm:presLayoutVars>
          <dgm:dir/>
          <dgm:animLvl val="lvl"/>
          <dgm:resizeHandles val="exact"/>
        </dgm:presLayoutVars>
      </dgm:prSet>
      <dgm:spPr/>
    </dgm:pt>
    <dgm:pt modelId="{12C89826-9C4A-4058-80F2-C88861788E6D}" type="pres">
      <dgm:prSet presAssocID="{8BDFB559-0EAA-4A2E-B952-7955B51C89F9}" presName="parTxOnly" presStyleLbl="node1" presStyleIdx="0" presStyleCnt="4" custScaleX="117436" custScaleY="78506" custLinFactNeighborX="-698" custLinFactNeighborY="-117">
        <dgm:presLayoutVars>
          <dgm:chMax val="0"/>
          <dgm:chPref val="0"/>
          <dgm:bulletEnabled val="1"/>
        </dgm:presLayoutVars>
      </dgm:prSet>
      <dgm:spPr/>
    </dgm:pt>
    <dgm:pt modelId="{9DDBDB21-4273-4B84-B055-50D2199FE71A}" type="pres">
      <dgm:prSet presAssocID="{AB2E3817-576B-4633-AB46-B9144F5C1AD3}" presName="parTxOnlySpace" presStyleCnt="0"/>
      <dgm:spPr/>
    </dgm:pt>
    <dgm:pt modelId="{80451CDD-0268-47CD-9908-C2C430FDF675}" type="pres">
      <dgm:prSet presAssocID="{35DEB3F7-7493-4FF5-996B-20089AD7C932}" presName="parTxOnly" presStyleLbl="node1" presStyleIdx="1" presStyleCnt="4" custScaleX="117659" custScaleY="78506">
        <dgm:presLayoutVars>
          <dgm:chMax val="0"/>
          <dgm:chPref val="0"/>
          <dgm:bulletEnabled val="1"/>
        </dgm:presLayoutVars>
      </dgm:prSet>
      <dgm:spPr/>
    </dgm:pt>
    <dgm:pt modelId="{0A9D4821-2BA6-45E3-AC1A-F8E3F26043D0}" type="pres">
      <dgm:prSet presAssocID="{A951AAD3-69D7-415C-94D8-1AC053E32C7B}" presName="parTxOnlySpace" presStyleCnt="0"/>
      <dgm:spPr/>
    </dgm:pt>
    <dgm:pt modelId="{730149C2-1419-4435-90AF-A07BBD6A37B5}" type="pres">
      <dgm:prSet presAssocID="{06ECD51D-9D83-425C-8A9B-51B144A52DB8}" presName="parTxOnly" presStyleLbl="node1" presStyleIdx="2" presStyleCnt="4" custScaleX="129585" custScaleY="78506">
        <dgm:presLayoutVars>
          <dgm:chMax val="0"/>
          <dgm:chPref val="0"/>
          <dgm:bulletEnabled val="1"/>
        </dgm:presLayoutVars>
      </dgm:prSet>
      <dgm:spPr/>
    </dgm:pt>
    <dgm:pt modelId="{09C44519-CAA1-45D4-BC9F-2327C8AEE6BC}" type="pres">
      <dgm:prSet presAssocID="{C3675F09-5CCD-4929-9ED5-18C7AEF90633}" presName="parTxOnlySpace" presStyleCnt="0"/>
      <dgm:spPr/>
    </dgm:pt>
    <dgm:pt modelId="{0ADC1979-EC66-41BE-B2CB-1184F779A378}" type="pres">
      <dgm:prSet presAssocID="{AE86E3BC-7BDF-4FE9-8B3E-992E50B99800}" presName="parTxOnly" presStyleLbl="node1" presStyleIdx="3" presStyleCnt="4" custScaleY="78506">
        <dgm:presLayoutVars>
          <dgm:chMax val="0"/>
          <dgm:chPref val="0"/>
          <dgm:bulletEnabled val="1"/>
        </dgm:presLayoutVars>
      </dgm:prSet>
      <dgm:spPr/>
    </dgm:pt>
  </dgm:ptLst>
  <dgm:cxnLst>
    <dgm:cxn modelId="{D3D02300-56EC-4A93-BA8F-F5CAC5D88724}" srcId="{650CC8AA-42BC-4C51-A5C9-46C351485BC5}" destId="{35DEB3F7-7493-4FF5-996B-20089AD7C932}" srcOrd="1" destOrd="0" parTransId="{D78E5285-682E-4746-A7E3-66CC2713A5FA}" sibTransId="{A951AAD3-69D7-415C-94D8-1AC053E32C7B}"/>
    <dgm:cxn modelId="{33B4553A-0E8E-4288-9D93-9EE683F36945}" type="presOf" srcId="{06ECD51D-9D83-425C-8A9B-51B144A52DB8}" destId="{730149C2-1419-4435-90AF-A07BBD6A37B5}" srcOrd="0" destOrd="0" presId="urn:microsoft.com/office/officeart/2005/8/layout/chevron1"/>
    <dgm:cxn modelId="{F91A1943-9870-48D5-825D-782E95C73AE4}" srcId="{650CC8AA-42BC-4C51-A5C9-46C351485BC5}" destId="{AE86E3BC-7BDF-4FE9-8B3E-992E50B99800}" srcOrd="3" destOrd="0" parTransId="{B3F55DE3-03A5-49F0-9E6B-BB29471456E6}" sibTransId="{B9930E8E-8A03-49C5-BBAA-2E1EC56D0BC6}"/>
    <dgm:cxn modelId="{D6851196-6C27-4586-9522-59598A460589}" type="presOf" srcId="{35DEB3F7-7493-4FF5-996B-20089AD7C932}" destId="{80451CDD-0268-47CD-9908-C2C430FDF675}" srcOrd="0" destOrd="0" presId="urn:microsoft.com/office/officeart/2005/8/layout/chevron1"/>
    <dgm:cxn modelId="{448304A3-209C-41AA-9603-74166099F883}" srcId="{650CC8AA-42BC-4C51-A5C9-46C351485BC5}" destId="{8BDFB559-0EAA-4A2E-B952-7955B51C89F9}" srcOrd="0" destOrd="0" parTransId="{3FC0B408-6A2A-4EC6-A463-0340CC7A4E92}" sibTransId="{AB2E3817-576B-4633-AB46-B9144F5C1AD3}"/>
    <dgm:cxn modelId="{A593BBAD-1DAE-4132-A2E4-4596C7F9F0B7}" type="presOf" srcId="{AE86E3BC-7BDF-4FE9-8B3E-992E50B99800}" destId="{0ADC1979-EC66-41BE-B2CB-1184F779A378}" srcOrd="0" destOrd="0" presId="urn:microsoft.com/office/officeart/2005/8/layout/chevron1"/>
    <dgm:cxn modelId="{DCCD52C0-8A1B-4823-862E-F287F2A0D976}" type="presOf" srcId="{8BDFB559-0EAA-4A2E-B952-7955B51C89F9}" destId="{12C89826-9C4A-4058-80F2-C88861788E6D}" srcOrd="0" destOrd="0" presId="urn:microsoft.com/office/officeart/2005/8/layout/chevron1"/>
    <dgm:cxn modelId="{AE2D64E8-F47A-4852-9AD6-BD822BBC927E}" srcId="{650CC8AA-42BC-4C51-A5C9-46C351485BC5}" destId="{06ECD51D-9D83-425C-8A9B-51B144A52DB8}" srcOrd="2" destOrd="0" parTransId="{AAAC619D-A49C-4E8D-940A-1F2925985AD0}" sibTransId="{C3675F09-5CCD-4929-9ED5-18C7AEF90633}"/>
    <dgm:cxn modelId="{B45A3AFC-0B77-448A-86CB-878D180BB7CF}" type="presOf" srcId="{650CC8AA-42BC-4C51-A5C9-46C351485BC5}" destId="{D86AE9D6-2159-49A3-97A0-4C48718E4133}" srcOrd="0" destOrd="0" presId="urn:microsoft.com/office/officeart/2005/8/layout/chevron1"/>
    <dgm:cxn modelId="{75AED51B-B26A-404F-8816-3FC30FDFF4C2}" type="presParOf" srcId="{D86AE9D6-2159-49A3-97A0-4C48718E4133}" destId="{12C89826-9C4A-4058-80F2-C88861788E6D}" srcOrd="0" destOrd="0" presId="urn:microsoft.com/office/officeart/2005/8/layout/chevron1"/>
    <dgm:cxn modelId="{8DCDAF2F-6373-45C1-86A6-89BD9DC43957}" type="presParOf" srcId="{D86AE9D6-2159-49A3-97A0-4C48718E4133}" destId="{9DDBDB21-4273-4B84-B055-50D2199FE71A}" srcOrd="1" destOrd="0" presId="urn:microsoft.com/office/officeart/2005/8/layout/chevron1"/>
    <dgm:cxn modelId="{46EE8D00-1001-43BB-A03B-C70CC3983654}" type="presParOf" srcId="{D86AE9D6-2159-49A3-97A0-4C48718E4133}" destId="{80451CDD-0268-47CD-9908-C2C430FDF675}" srcOrd="2" destOrd="0" presId="urn:microsoft.com/office/officeart/2005/8/layout/chevron1"/>
    <dgm:cxn modelId="{ABD143A9-1404-4F03-A8E8-CFE27D1A3CB8}" type="presParOf" srcId="{D86AE9D6-2159-49A3-97A0-4C48718E4133}" destId="{0A9D4821-2BA6-45E3-AC1A-F8E3F26043D0}" srcOrd="3" destOrd="0" presId="urn:microsoft.com/office/officeart/2005/8/layout/chevron1"/>
    <dgm:cxn modelId="{A894F3AE-674A-4E6F-99C0-96AAF6C7E855}" type="presParOf" srcId="{D86AE9D6-2159-49A3-97A0-4C48718E4133}" destId="{730149C2-1419-4435-90AF-A07BBD6A37B5}" srcOrd="4" destOrd="0" presId="urn:microsoft.com/office/officeart/2005/8/layout/chevron1"/>
    <dgm:cxn modelId="{96183DEE-2196-4A2E-8578-68B4AAC6E183}" type="presParOf" srcId="{D86AE9D6-2159-49A3-97A0-4C48718E4133}" destId="{09C44519-CAA1-45D4-BC9F-2327C8AEE6BC}" srcOrd="5" destOrd="0" presId="urn:microsoft.com/office/officeart/2005/8/layout/chevron1"/>
    <dgm:cxn modelId="{B57EDC97-CE32-4D77-9BB5-301566735F6C}" type="presParOf" srcId="{D86AE9D6-2159-49A3-97A0-4C48718E4133}" destId="{0ADC1979-EC66-41BE-B2CB-1184F779A37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89826-9C4A-4058-80F2-C88861788E6D}">
      <dsp:nvSpPr>
        <dsp:cNvPr id="0" name=""/>
        <dsp:cNvSpPr/>
      </dsp:nvSpPr>
      <dsp:spPr>
        <a:xfrm>
          <a:off x="0" y="90167"/>
          <a:ext cx="2982699" cy="665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July-Sept.</a:t>
          </a:r>
        </a:p>
      </dsp:txBody>
      <dsp:txXfrm>
        <a:off x="332959" y="90167"/>
        <a:ext cx="2316782" cy="665917"/>
      </dsp:txXfrm>
    </dsp:sp>
    <dsp:sp modelId="{80451CDD-0268-47CD-9908-C2C430FDF675}">
      <dsp:nvSpPr>
        <dsp:cNvPr id="0" name=""/>
        <dsp:cNvSpPr/>
      </dsp:nvSpPr>
      <dsp:spPr>
        <a:xfrm>
          <a:off x="2730486" y="91160"/>
          <a:ext cx="2988363" cy="665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Oct. – Dec.</a:t>
          </a:r>
        </a:p>
      </dsp:txBody>
      <dsp:txXfrm>
        <a:off x="3063445" y="91160"/>
        <a:ext cx="2322446" cy="665917"/>
      </dsp:txXfrm>
    </dsp:sp>
    <dsp:sp modelId="{730149C2-1419-4435-90AF-A07BBD6A37B5}">
      <dsp:nvSpPr>
        <dsp:cNvPr id="0" name=""/>
        <dsp:cNvSpPr/>
      </dsp:nvSpPr>
      <dsp:spPr>
        <a:xfrm>
          <a:off x="5464864" y="91160"/>
          <a:ext cx="3291266" cy="665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Jan. - March</a:t>
          </a:r>
        </a:p>
      </dsp:txBody>
      <dsp:txXfrm>
        <a:off x="5797823" y="91160"/>
        <a:ext cx="2625349" cy="665917"/>
      </dsp:txXfrm>
    </dsp:sp>
    <dsp:sp modelId="{0ADC1979-EC66-41BE-B2CB-1184F779A378}">
      <dsp:nvSpPr>
        <dsp:cNvPr id="0" name=""/>
        <dsp:cNvSpPr/>
      </dsp:nvSpPr>
      <dsp:spPr>
        <a:xfrm>
          <a:off x="8502145" y="25331"/>
          <a:ext cx="2539851" cy="797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Apr. – Jun.</a:t>
          </a:r>
        </a:p>
      </dsp:txBody>
      <dsp:txXfrm>
        <a:off x="8900932" y="25331"/>
        <a:ext cx="1742277" cy="79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140D658-AC2F-4E08-945B-40CCC11DF864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95358A-8B25-47EF-AE07-BEDCF595F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3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BD6ED1-E281-4A7C-9798-45F38602B678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DD5882C-D742-4B02-94B8-2D80B6FB4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0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3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849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0311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4088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6435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7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7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66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29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9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2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3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00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06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41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2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65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53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82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42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5344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43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231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D616E-FAFF-0246-8008-410B45D7CB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0 db" charset="0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0 db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848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18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40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7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153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0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D616E-FAFF-0246-8008-410B45D7CB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0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9219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D616E-FAFF-0246-8008-410B45D7CB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39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46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306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2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92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9922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21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235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17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6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25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4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957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0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530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0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92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9922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185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046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44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814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295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977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827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718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120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676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2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40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</a:rPr>
              <a:pPr defTabSz="948402"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110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373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54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42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548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652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39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20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06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19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7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29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730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88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946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877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69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3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587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8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978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79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4" y="6303547"/>
            <a:ext cx="5616041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25922092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+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57300"/>
            <a:ext cx="12192000" cy="48768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38980" y="1519707"/>
            <a:ext cx="10914038" cy="4365938"/>
          </a:xfrm>
          <a:noFill/>
        </p:spPr>
        <p:txBody>
          <a:bodyPr lIns="182880" rIns="457200"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2000" b="1" baseline="0">
                <a:solidFill>
                  <a:schemeClr val="bg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 sz="1800" b="1" baseline="0">
                <a:solidFill>
                  <a:schemeClr val="bg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800" b="1" baseline="0">
                <a:solidFill>
                  <a:schemeClr val="bg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Courier New" charset="0"/>
              <a:buChar char="o"/>
              <a:tabLst/>
              <a:defRPr sz="1600" b="1" baseline="0">
                <a:solidFill>
                  <a:schemeClr val="bg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Primary agenda bullet style</a:t>
            </a:r>
          </a:p>
          <a:p>
            <a:pPr lvl="1"/>
            <a:r>
              <a:rPr lang="en-US" dirty="0"/>
              <a:t>Secondary agenda bullet style</a:t>
            </a:r>
          </a:p>
          <a:p>
            <a:pPr lvl="2"/>
            <a:r>
              <a:rPr lang="en-US" dirty="0"/>
              <a:t>Third bullet style</a:t>
            </a:r>
          </a:p>
          <a:p>
            <a:pPr lvl="3"/>
            <a:r>
              <a:rPr lang="en-US" dirty="0"/>
              <a:t>Fourth bullet style</a:t>
            </a:r>
          </a:p>
          <a:p>
            <a:pPr lvl="4"/>
            <a:r>
              <a:rPr lang="en-US" dirty="0"/>
              <a:t>Fifth bullet style</a:t>
            </a:r>
          </a:p>
          <a:p>
            <a:pPr lvl="0"/>
            <a:r>
              <a:rPr lang="en-US" dirty="0"/>
              <a:t>Primary agenda bullet style</a:t>
            </a:r>
          </a:p>
          <a:p>
            <a:pPr lvl="1"/>
            <a:r>
              <a:rPr lang="en-US" dirty="0"/>
              <a:t>Secondary agenda bullet style</a:t>
            </a:r>
          </a:p>
          <a:p>
            <a:pPr lvl="2"/>
            <a:r>
              <a:rPr lang="en-US" dirty="0"/>
              <a:t>Third bullet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8115606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lIns="182880" rIns="457200" anchor="ctr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791260"/>
          </a:xfrm>
          <a:solidFill>
            <a:schemeClr val="accent6"/>
          </a:solidFill>
        </p:spPr>
        <p:txBody>
          <a:bodyPr lIns="182880" rIns="731520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6756229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802854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5382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9188"/>
            <a:ext cx="4038600" cy="1791260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solidFill>
            <a:schemeClr val="bg1"/>
          </a:solidFill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rgbClr val="6666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38360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255652"/>
            <a:ext cx="4038600" cy="1791260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3559243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5"/>
          </p:nvPr>
        </p:nvSpPr>
        <p:spPr>
          <a:xfrm>
            <a:off x="1769012" y="4186056"/>
            <a:ext cx="6384388" cy="512532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73856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915783"/>
            <a:ext cx="4038600" cy="1777593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0522700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3539592"/>
            <a:ext cx="4038600" cy="1806765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2474607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-21264" y="0"/>
            <a:ext cx="122132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6512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20 db" charset="0"/>
                <a:cs typeface="20 db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511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5" y="6303547"/>
            <a:ext cx="5603574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1822763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Arial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.AppleSystemUIFont" charset="-120"/>
              <a:buChar char="-"/>
              <a:defRPr/>
            </a:lvl3pPr>
            <a:lvl4pPr marL="1600200" indent="-228600">
              <a:buClr>
                <a:schemeClr val="accent1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262007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8" r="1628" b="33283"/>
          <a:stretch/>
        </p:blipFill>
        <p:spPr>
          <a:xfrm>
            <a:off x="-21264" y="0"/>
            <a:ext cx="12213264" cy="61341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79" y="577535"/>
            <a:ext cx="10901342" cy="2852737"/>
          </a:xfrm>
        </p:spPr>
        <p:txBody>
          <a:bodyPr anchor="b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3457260"/>
            <a:ext cx="10901342" cy="114077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57351696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980" y="1257301"/>
            <a:ext cx="538082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380818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0323488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8471015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80" y="1257300"/>
            <a:ext cx="5358595" cy="532863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77285"/>
            <a:ext cx="5358595" cy="3975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77285"/>
            <a:ext cx="5380818" cy="39758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72200" y="1257300"/>
            <a:ext cx="5380818" cy="532863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2914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0964859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0443945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1"/>
            <a:ext cx="10914039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5163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.AppleSystemUIFont" charset="-120"/>
        <a:buChar char="-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Courier New" charset="0"/>
        <a:buChar char="o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.AppleSystemUIFont" charset="-120"/>
        <a:buChar char="-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24">
          <p15:clr>
            <a:srgbClr val="F26B43"/>
          </p15:clr>
        </p15:guide>
        <p15:guide id="4" orient="horz" pos="792">
          <p15:clr>
            <a:srgbClr val="F26B43"/>
          </p15:clr>
        </p15:guide>
        <p15:guide id="5" pos="408">
          <p15:clr>
            <a:srgbClr val="F26B43"/>
          </p15:clr>
        </p15:guide>
        <p15:guide id="6" pos="7272">
          <p15:clr>
            <a:srgbClr val="F26B43"/>
          </p15:clr>
        </p15:guide>
        <p15:guide id="7" orient="horz" pos="3624">
          <p15:clr>
            <a:srgbClr val="F26B43"/>
          </p15:clr>
        </p15:guide>
        <p15:guide id="8" orient="horz" pos="4176">
          <p15:clr>
            <a:srgbClr val="F26B43"/>
          </p15:clr>
        </p15:guide>
        <p15:guide id="9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emf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emf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7" Type="http://schemas.openxmlformats.org/officeDocument/2006/relationships/image" Target="../media/image10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4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2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4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4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8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3.emf"/><Relationship Id="rId4" Type="http://schemas.openxmlformats.org/officeDocument/2006/relationships/image" Target="../media/image16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body" sz="quarter" idx="12"/>
          </p:nvPr>
        </p:nvSpPr>
        <p:spPr>
          <a:xfrm>
            <a:off x="626512" y="3635122"/>
            <a:ext cx="10917716" cy="590931"/>
          </a:xfrm>
        </p:spPr>
        <p:txBody>
          <a:bodyPr/>
          <a:lstStyle/>
          <a:p>
            <a:r>
              <a:rPr lang="en-US" b="1" dirty="0"/>
              <a:t>June 9, 2021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6511" y="2010062"/>
            <a:ext cx="10917716" cy="1625060"/>
          </a:xfrm>
        </p:spPr>
        <p:txBody>
          <a:bodyPr/>
          <a:lstStyle/>
          <a:p>
            <a:r>
              <a:rPr lang="en-US" sz="6000" dirty="0"/>
              <a:t>Report to the Legislature</a:t>
            </a:r>
            <a:br>
              <a:rPr lang="en-US" sz="6000" dirty="0"/>
            </a:br>
            <a:r>
              <a:rPr lang="en-US" sz="4400" dirty="0"/>
              <a:t>Financial Addendum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689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90" y="242077"/>
            <a:ext cx="11197418" cy="757718"/>
          </a:xfrm>
        </p:spPr>
        <p:txBody>
          <a:bodyPr/>
          <a:lstStyle/>
          <a:p>
            <a:r>
              <a:rPr lang="en-US" dirty="0"/>
              <a:t>Housing Occupancy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461" y="815129"/>
            <a:ext cx="1120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Century Gothic" panose="020F0302020204030204"/>
              </a:rPr>
              <a:t>Campuses are open, occupancy budgeted near normal and being monitored.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2" y="1416335"/>
            <a:ext cx="10647569" cy="3931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2660" y="1763451"/>
            <a:ext cx="1844339" cy="31081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344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9A99-F73E-496A-A03A-98EA3B4C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Sensitivity Analysis for FY22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BEA4-FB06-4A35-8E1B-16EC06C5B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69705" y="1072463"/>
            <a:ext cx="10983313" cy="2160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Assumptions made for enrollment and housing occupancy vary by campus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Real time tracking of deposits for new students, registrations for continuing students and commitments for housing underway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Revenue impact of +/- each 100 student FTEs: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980" y="2885945"/>
            <a:ext cx="3644809" cy="2058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89" y="3204887"/>
            <a:ext cx="6857029" cy="21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236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76" y="1009335"/>
            <a:ext cx="10901342" cy="2852737"/>
          </a:xfrm>
        </p:spPr>
        <p:txBody>
          <a:bodyPr/>
          <a:lstStyle/>
          <a:p>
            <a:r>
              <a:rPr lang="en-US" dirty="0"/>
              <a:t>FY22 Budget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80944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21" y="193897"/>
            <a:ext cx="10695711" cy="757718"/>
          </a:xfrm>
        </p:spPr>
        <p:txBody>
          <a:bodyPr/>
          <a:lstStyle/>
          <a:p>
            <a:r>
              <a:rPr lang="en-US" dirty="0"/>
              <a:t>FY22: Quarterly Reporting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655585836"/>
              </p:ext>
            </p:extLst>
          </p:nvPr>
        </p:nvGraphicFramePr>
        <p:xfrm>
          <a:off x="509249" y="3114242"/>
          <a:ext cx="11043769" cy="8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09249" y="4339627"/>
            <a:ext cx="5726451" cy="10772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4763">
              <a:buClr>
                <a:srgbClr val="0070C0"/>
              </a:buClr>
            </a:pPr>
            <a:r>
              <a:rPr lang="en-US" sz="1600" b="1" dirty="0">
                <a:solidFill>
                  <a:srgbClr val="000000"/>
                </a:solidFill>
              </a:rPr>
              <a:t>Board Meeting: December 15th</a:t>
            </a:r>
          </a:p>
          <a:p>
            <a:pPr marL="290513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Refresh five-year Forecast</a:t>
            </a:r>
          </a:p>
          <a:p>
            <a:pPr marL="290513" lvl="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Q1 Report completed: November 2021; Impact of Fall enrollment &amp; management of FY22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249" y="1210111"/>
            <a:ext cx="5726451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Board Meeting: September 15</a:t>
            </a:r>
            <a:r>
              <a:rPr lang="en-US" sz="1600" b="1" baseline="30000" dirty="0"/>
              <a:t>th</a:t>
            </a:r>
            <a:endParaRPr lang="en-US" sz="1600" b="1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Initial reporting on enrollment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Classes Begin(planned on-campus):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Amherst, Dartmouth, Lowell: September 1</a:t>
            </a:r>
            <a:r>
              <a:rPr lang="en-US" sz="1600" baseline="30000" dirty="0"/>
              <a:t>st</a:t>
            </a:r>
            <a:r>
              <a:rPr lang="en-US" sz="1600" dirty="0"/>
              <a:t>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Boston: September 7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Add/Drop Ends: by September 15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6832" y="1204480"/>
            <a:ext cx="5184648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600" b="1" dirty="0">
                <a:solidFill>
                  <a:srgbClr val="000000"/>
                </a:solidFill>
              </a:rPr>
              <a:t>Board Meeting: March/April 2022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0000"/>
                </a:solidFill>
              </a:rPr>
              <a:t>Begin tracking Fall 22 (FY23) admission data</a:t>
            </a:r>
            <a:endParaRPr lang="en-US" sz="1600" i="1" baseline="30000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Spring Classes Begin: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Amherst, Boston: January 25</a:t>
            </a:r>
            <a:r>
              <a:rPr lang="en-US" sz="1600" baseline="30000" dirty="0">
                <a:solidFill>
                  <a:srgbClr val="000000"/>
                </a:solidFill>
              </a:rPr>
              <a:t>th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Lowell, Dartmouth: January 18</a:t>
            </a:r>
            <a:r>
              <a:rPr lang="en-US" sz="1600" baseline="30000" dirty="0">
                <a:solidFill>
                  <a:srgbClr val="000000"/>
                </a:solidFill>
              </a:rPr>
              <a:t>th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Q2 Report completed: February 2022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832" y="4335276"/>
            <a:ext cx="5184648" cy="10772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r>
              <a:rPr lang="en-US" sz="1600" b="1" dirty="0">
                <a:solidFill>
                  <a:srgbClr val="000000"/>
                </a:solidFill>
              </a:rPr>
              <a:t>Board Meeting: June 2022</a:t>
            </a:r>
          </a:p>
          <a:p>
            <a:pPr marL="1730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i="1" dirty="0">
                <a:solidFill>
                  <a:srgbClr val="000000"/>
                </a:solidFill>
              </a:rPr>
              <a:t>Tracking enrollment &amp; admissions for Fall 2022 </a:t>
            </a:r>
          </a:p>
          <a:p>
            <a:pPr marL="1730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FY23 budget development &amp; scenario planning</a:t>
            </a:r>
          </a:p>
          <a:p>
            <a:pPr marL="1730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Q3 Report completed: May 2022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74026" y="2792247"/>
            <a:ext cx="336486" cy="41216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36869" y="3868089"/>
            <a:ext cx="400892" cy="461776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72602" y="3937940"/>
            <a:ext cx="400892" cy="391925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2199" y="2779771"/>
            <a:ext cx="336486" cy="42464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2182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34264" y="126958"/>
            <a:ext cx="10914038" cy="757718"/>
          </a:xfrm>
        </p:spPr>
        <p:txBody>
          <a:bodyPr/>
          <a:lstStyle/>
          <a:p>
            <a:r>
              <a:rPr lang="en-US" dirty="0"/>
              <a:t>FY22 Budget: Assumptions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4" y="982256"/>
            <a:ext cx="11194476" cy="49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99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206242"/>
            <a:ext cx="11214101" cy="757718"/>
          </a:xfrm>
        </p:spPr>
        <p:txBody>
          <a:bodyPr/>
          <a:lstStyle/>
          <a:p>
            <a:r>
              <a:rPr lang="en-US" sz="4000" dirty="0"/>
              <a:t>University Revenue 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8B30A-4ACD-4326-B2F9-24A213A959DD}"/>
              </a:ext>
            </a:extLst>
          </p:cNvPr>
          <p:cNvSpPr txBox="1"/>
          <p:nvPr/>
        </p:nvSpPr>
        <p:spPr>
          <a:xfrm>
            <a:off x="1549621" y="998162"/>
            <a:ext cx="35575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FY22</a:t>
            </a:r>
            <a:r>
              <a:rPr lang="en-US" sz="2000" b="1" dirty="0"/>
              <a:t> Total Revenue = $3.7B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B7B4E-E9D0-4793-A18B-0C57164B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4" y="1706049"/>
            <a:ext cx="6209579" cy="4162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8B30A-4ACD-4326-B2F9-24A213A959DD}"/>
              </a:ext>
            </a:extLst>
          </p:cNvPr>
          <p:cNvSpPr txBox="1"/>
          <p:nvPr/>
        </p:nvSpPr>
        <p:spPr>
          <a:xfrm>
            <a:off x="7079860" y="998162"/>
            <a:ext cx="35575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FY21</a:t>
            </a:r>
            <a:r>
              <a:rPr lang="en-US" sz="2000" b="1" dirty="0"/>
              <a:t> Total Revenue = $3.4B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234" y="1600880"/>
            <a:ext cx="5384066" cy="42681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7199" y="3787520"/>
            <a:ext cx="1231901" cy="10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98555" y="3470020"/>
            <a:ext cx="1231901" cy="10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300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9705" y="88977"/>
            <a:ext cx="10914038" cy="757718"/>
          </a:xfrm>
        </p:spPr>
        <p:txBody>
          <a:bodyPr/>
          <a:lstStyle/>
          <a:p>
            <a:r>
              <a:rPr lang="en-US" dirty="0"/>
              <a:t>University Staffing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69705" y="652676"/>
            <a:ext cx="10067742" cy="3880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68AE"/>
              </a:buClr>
              <a:buNone/>
              <a:defRPr/>
            </a:pPr>
            <a:r>
              <a:rPr lang="en-US" b="1" i="1" dirty="0">
                <a:solidFill>
                  <a:schemeClr val="accent1"/>
                </a:solidFill>
              </a:rPr>
              <a:t>FY22 budgeted staffing levels are consistent with campus operating plans.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305" y="5857415"/>
            <a:ext cx="671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*Actuals as of 9/30 each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535" y="1040713"/>
            <a:ext cx="7649138" cy="47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312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Combined Operating Margin (FY21 + FY22):</a:t>
            </a:r>
            <a:br>
              <a:rPr lang="en-US" sz="3200" dirty="0"/>
            </a:br>
            <a:r>
              <a:rPr lang="en-US" sz="3200" i="1" u="sng" dirty="0"/>
              <a:t>Without Stimulus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8" y="1393592"/>
            <a:ext cx="11217770" cy="3457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067" y="4862760"/>
            <a:ext cx="3910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*Does not include impacts of GASB 68 &amp; 75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96937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88522"/>
            <a:ext cx="10914038" cy="757718"/>
          </a:xfrm>
        </p:spPr>
        <p:txBody>
          <a:bodyPr/>
          <a:lstStyle/>
          <a:p>
            <a:r>
              <a:rPr lang="en-US" dirty="0"/>
              <a:t>University: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0951884" y="2042656"/>
            <a:ext cx="1117933" cy="321010"/>
          </a:xfrm>
          <a:prstGeom prst="lef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66881" y="1632251"/>
            <a:ext cx="1087941" cy="24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Increasing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10936889" y="2671865"/>
            <a:ext cx="1117933" cy="321010"/>
          </a:xfrm>
          <a:prstGeom prst="lef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>
            <a:off x="10999006" y="4693406"/>
            <a:ext cx="1117933" cy="321010"/>
          </a:xfrm>
          <a:prstGeom prst="lef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Brace 33"/>
          <p:cNvSpPr/>
          <p:nvPr/>
        </p:nvSpPr>
        <p:spPr>
          <a:xfrm>
            <a:off x="10796975" y="4651841"/>
            <a:ext cx="77338" cy="4172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3" y="807626"/>
            <a:ext cx="10159773" cy="53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7616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819" y="66260"/>
            <a:ext cx="10914038" cy="757718"/>
          </a:xfrm>
        </p:spPr>
        <p:txBody>
          <a:bodyPr/>
          <a:lstStyle/>
          <a:p>
            <a:r>
              <a:rPr lang="en-US" sz="3200" dirty="0"/>
              <a:t>Federal Stimulus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39765" y="715762"/>
            <a:ext cx="10913253" cy="530403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b="1" u="sng" dirty="0"/>
              <a:t>Student Aid: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$113.5M across multiple rounds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Emergency grants to students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Prioritize “exceptional need”; includes but not restricted to students receiving Pell grants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Not conditioned on continued enrollment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Can satisfy outstanding balances with consent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Not considered financial aid or taxable income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800" b="1" u="sng" dirty="0"/>
              <a:t>Institutional Allocation: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$145M across multiple rounds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Recovers a portion of lost revenue due to the pandemic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Bridge to a post-COVID environment including but not limited to: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One-time operating and/or infrastructure investments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Strategic investments that grow revenue (enrollment and retention; programmatic and research)</a:t>
            </a:r>
          </a:p>
          <a:p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403" y="2363701"/>
            <a:ext cx="4392849" cy="2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29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80" y="349284"/>
            <a:ext cx="10914038" cy="522628"/>
          </a:xfrm>
        </p:spPr>
        <p:txBody>
          <a:bodyPr/>
          <a:lstStyle/>
          <a:p>
            <a:r>
              <a:rPr lang="en-US" b="1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980" y="1348529"/>
            <a:ext cx="5139520" cy="43659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Key Takeaways</a:t>
            </a:r>
          </a:p>
          <a:p>
            <a:pPr lvl="1"/>
            <a:r>
              <a:rPr lang="en-US" dirty="0"/>
              <a:t>A&amp;F Roadmap 3.5</a:t>
            </a:r>
          </a:p>
          <a:p>
            <a:pPr lvl="1"/>
            <a:r>
              <a:rPr lang="en-US" dirty="0"/>
              <a:t>Enrollment, Admissions &amp; Occupancy</a:t>
            </a:r>
          </a:p>
          <a:p>
            <a:endParaRPr lang="en-US" dirty="0"/>
          </a:p>
          <a:p>
            <a:r>
              <a:rPr lang="en-US" dirty="0"/>
              <a:t>FY22 Budget Overview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1348529"/>
            <a:ext cx="6451600" cy="4365938"/>
          </a:xfrm>
          <a:prstGeom prst="rect">
            <a:avLst/>
          </a:prstGeom>
          <a:noFill/>
        </p:spPr>
        <p:txBody>
          <a:bodyPr vert="horz" lIns="182880" tIns="45720" rIns="457200" bIns="45720" rtlCol="0"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20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 sz="18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8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Courier New" charset="0"/>
              <a:buChar char="o"/>
              <a:tabLst/>
              <a:defRPr sz="16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600" b="1" i="0" kern="120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Appendices</a:t>
            </a:r>
          </a:p>
          <a:p>
            <a:pPr lvl="1"/>
            <a:r>
              <a:rPr lang="en-US" dirty="0"/>
              <a:t>FY22 Tuition &amp; Mandatory Fees </a:t>
            </a:r>
          </a:p>
          <a:p>
            <a:pPr lvl="1"/>
            <a:r>
              <a:rPr lang="en-US" dirty="0"/>
              <a:t>Ratios</a:t>
            </a:r>
          </a:p>
          <a:p>
            <a:pPr lvl="1"/>
            <a:r>
              <a:rPr lang="en-US" dirty="0"/>
              <a:t>FY22 Revenue &amp; Expense Details</a:t>
            </a:r>
          </a:p>
          <a:p>
            <a:pPr lvl="1"/>
            <a:r>
              <a:rPr lang="en-US" dirty="0"/>
              <a:t>FY23-27 Preliminary Forecast Trends</a:t>
            </a:r>
          </a:p>
          <a:p>
            <a:pPr lvl="1"/>
            <a:r>
              <a:rPr lang="en-US" dirty="0"/>
              <a:t>Campus Details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806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Emergency Aid Grants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978" y="1245142"/>
            <a:ext cx="57618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b="1" u="sng" dirty="0"/>
              <a:t>Grants to students: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Campuses have provided emergency grants: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FY20 = $14.7 million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FY21 = $30.1 million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All campuses </a:t>
            </a:r>
            <a:r>
              <a:rPr lang="en-US" u="sng" dirty="0"/>
              <a:t>plan</a:t>
            </a:r>
            <a:r>
              <a:rPr lang="en-US" dirty="0"/>
              <a:t> to provide the remaining $68.8 million in FY22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b="1" u="sng" dirty="0"/>
              <a:t>Understanding revenue and expense impacts: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Student grant revenue and expense are recognized in the year which they are provided to students; no operating margin impact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Awarding student grants trigger recognizing institutional revenue regardless of when the funds are spent; skewing operating margin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979" y="859011"/>
            <a:ext cx="1109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University students will directly receive $113.5 million of emergency aid.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1399031"/>
            <a:ext cx="5399719" cy="3114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799" y="4499095"/>
            <a:ext cx="533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*Based on best estimates included in FY22 plan; actuals may vary</a:t>
            </a:r>
          </a:p>
        </p:txBody>
      </p:sp>
    </p:spTree>
    <p:extLst>
      <p:ext uri="{BB962C8B-B14F-4D97-AF65-F5344CB8AC3E}">
        <p14:creationId xmlns:p14="http://schemas.microsoft.com/office/powerpoint/2010/main" val="425234156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79" y="153582"/>
            <a:ext cx="10914038" cy="757718"/>
          </a:xfrm>
        </p:spPr>
        <p:txBody>
          <a:bodyPr/>
          <a:lstStyle/>
          <a:p>
            <a:r>
              <a:rPr lang="en-US" dirty="0"/>
              <a:t>Institutional Stimulus Aid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91" y="1201784"/>
            <a:ext cx="569840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rgbClr val="0070C0"/>
              </a:buClr>
            </a:pPr>
            <a:r>
              <a:rPr lang="en-US" b="1" u="sng" dirty="0"/>
              <a:t>CARES, HEERF II &amp; III Institutional Awards: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FY20 – revenue recognized to cover actual COVID related costs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FY21 &amp; FY22 – revenue recognized based on use of student funds</a:t>
            </a:r>
          </a:p>
          <a:p>
            <a:pPr>
              <a:spcAft>
                <a:spcPts val="200"/>
              </a:spcAft>
              <a:buClr>
                <a:srgbClr val="0070C0"/>
              </a:buClr>
            </a:pPr>
            <a:r>
              <a:rPr lang="en-US" b="1" u="sng" dirty="0"/>
              <a:t>Understanding revenue and expense impacts: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Institutional Aid revenue must be recognized when (in the year) student aid is distributed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Revenue will increase regardless of when the institutional funds are spent; skewing operating margin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Individually, FY21&amp; 22 operating margins are skewed; must look at a 2-year operating margin view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Funds will be spent over multiple years as some will be used for capital investments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833" y="808303"/>
            <a:ext cx="114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Revenue must be recognized as student aid is distributed, skewing campus operating margins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443970"/>
            <a:ext cx="5813902" cy="3114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998" y="4558013"/>
            <a:ext cx="533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*Based on best estimates included in FY22 plan; actuals may vary</a:t>
            </a:r>
          </a:p>
        </p:txBody>
      </p:sp>
    </p:spTree>
    <p:extLst>
      <p:ext uri="{BB962C8B-B14F-4D97-AF65-F5344CB8AC3E}">
        <p14:creationId xmlns:p14="http://schemas.microsoft.com/office/powerpoint/2010/main" val="302895993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4" y="1117883"/>
            <a:ext cx="8935955" cy="46375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05301" y="6310084"/>
            <a:ext cx="7886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(1) Total revenue for Amherst, Boston, Dartmouth, Lowell; excludes Medical School &amp; President’s Office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</a:t>
            </a:r>
            <a:r>
              <a:rPr lang="en-US" sz="1100" i="1" dirty="0">
                <a:latin typeface="Century Gothic" panose="020F0302020204030204"/>
              </a:rPr>
              <a:t>2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 Includes CARES, HEERF II &amp; HEERF III; Assumes near pre-COVID occupancy in fall FY22; normal thereafter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70982"/>
            <a:ext cx="10914038" cy="757718"/>
          </a:xfrm>
        </p:spPr>
        <p:txBody>
          <a:bodyPr/>
          <a:lstStyle/>
          <a:p>
            <a:pPr lvl="0">
              <a:defRPr/>
            </a:pPr>
            <a:r>
              <a:rPr lang="en-US" sz="3200" dirty="0">
                <a:solidFill>
                  <a:srgbClr val="0068AE"/>
                </a:solidFill>
              </a:rPr>
              <a:t>Stimulus Helps Bridge Undergraduate Revenue Loss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276429" y="6310084"/>
            <a:ext cx="915571" cy="2576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1369" y="2604226"/>
            <a:ext cx="2814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Stimulus used as a bridge while campus operations transition back to ‘normal’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Increased housing occupancy and stable enrollment trends will drive revenue growth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4493" y="4537025"/>
            <a:ext cx="19002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 </a:t>
            </a:r>
            <a:r>
              <a:rPr lang="en-US" sz="1400" dirty="0"/>
              <a:t>$230M housing &amp; dining impact</a:t>
            </a:r>
          </a:p>
        </p:txBody>
      </p:sp>
      <p:sp>
        <p:nvSpPr>
          <p:cNvPr id="10" name="Isosceles Triangle 9"/>
          <p:cNvSpPr/>
          <p:nvPr/>
        </p:nvSpPr>
        <p:spPr>
          <a:xfrm rot="10800000">
            <a:off x="5228299" y="4621696"/>
            <a:ext cx="190502" cy="142879"/>
          </a:xfrm>
          <a:prstGeom prst="triangl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181" y="5471155"/>
            <a:ext cx="399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(1,2)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8178" y="547115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7839" y="2883877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7839" y="335778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51359" y="382623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51359" y="478324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8577" y="135381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48577" y="250346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1932" y="198875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0326" y="1187899"/>
            <a:ext cx="18105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 “</a:t>
            </a:r>
            <a:r>
              <a:rPr lang="en-US" sz="1400" dirty="0"/>
              <a:t>Normal” campus  operations FY22-23</a:t>
            </a:r>
          </a:p>
        </p:txBody>
      </p:sp>
      <p:sp>
        <p:nvSpPr>
          <p:cNvPr id="34" name="Isosceles Triangle 33"/>
          <p:cNvSpPr/>
          <p:nvPr/>
        </p:nvSpPr>
        <p:spPr>
          <a:xfrm rot="10800000" flipV="1">
            <a:off x="6935078" y="1278749"/>
            <a:ext cx="169653" cy="137419"/>
          </a:xfrm>
          <a:prstGeom prst="triangle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89713" y="1945187"/>
            <a:ext cx="1671637" cy="386801"/>
          </a:xfrm>
          <a:prstGeom prst="line">
            <a:avLst/>
          </a:prstGeom>
          <a:ln w="19050">
            <a:solidFill>
              <a:srgbClr val="416F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268" y="1117883"/>
            <a:ext cx="2740601" cy="11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812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Operating Margin (FY21 + FY22) </a:t>
            </a:r>
            <a:endParaRPr lang="en-US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84" y="5715122"/>
            <a:ext cx="1102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*Does not include impacts of GASB 68 &amp; 75; Federal stimulus funds recognized in FY21 will be available for campus use in FY22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5" y="2563426"/>
            <a:ext cx="11365626" cy="31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34600" y="2563426"/>
            <a:ext cx="1695011" cy="3151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8980" y="996841"/>
            <a:ext cx="11190631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FY21 Projection: </a:t>
            </a:r>
            <a:r>
              <a:rPr lang="en-US" u="sng" dirty="0"/>
              <a:t>includes</a:t>
            </a:r>
            <a:r>
              <a:rPr lang="en-US" dirty="0"/>
              <a:t> $91.6 million stimulus ($30.1 million student, $61.5 million institutional)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FY22 Budget: </a:t>
            </a:r>
            <a:r>
              <a:rPr lang="en-US" u="sng" dirty="0"/>
              <a:t>includes</a:t>
            </a:r>
            <a:r>
              <a:rPr lang="en-US" dirty="0"/>
              <a:t> $138.4 million stimulus ($68.8 million student, $69.6 million institutional)</a:t>
            </a:r>
          </a:p>
        </p:txBody>
      </p:sp>
    </p:spTree>
    <p:extLst>
      <p:ext uri="{BB962C8B-B14F-4D97-AF65-F5344CB8AC3E}">
        <p14:creationId xmlns:p14="http://schemas.microsoft.com/office/powerpoint/2010/main" val="123074617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9705" y="88977"/>
            <a:ext cx="10914038" cy="757718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60400" y="952500"/>
            <a:ext cx="10892618" cy="5050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Enrollment is stable, return to normal academic &amp; student life activities &amp; campus housing is open; there is </a:t>
            </a:r>
            <a:r>
              <a:rPr lang="en-US" sz="1800" u="sng" dirty="0">
                <a:solidFill>
                  <a:srgbClr val="000000"/>
                </a:solidFill>
              </a:rPr>
              <a:t>uncertainty</a:t>
            </a:r>
            <a:r>
              <a:rPr lang="en-US" sz="1800" dirty="0">
                <a:solidFill>
                  <a:srgbClr val="000000"/>
                </a:solidFill>
              </a:rPr>
              <a:t> but real-time monitoring will continue </a:t>
            </a:r>
            <a:r>
              <a:rPr lang="en-US" sz="1800" i="1" dirty="0">
                <a:solidFill>
                  <a:srgbClr val="000000"/>
                </a:solidFill>
              </a:rPr>
              <a:t>(65,609 FTEs; -0.7%)</a:t>
            </a:r>
            <a:endParaRPr lang="en-US" sz="1800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Staffing levels growing consistent with campuses being open </a:t>
            </a:r>
            <a:r>
              <a:rPr lang="en-US" sz="1800" i="1" dirty="0">
                <a:solidFill>
                  <a:srgbClr val="000000"/>
                </a:solidFill>
              </a:rPr>
              <a:t>(15,130 FTEs; +6%)</a:t>
            </a: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/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/>
              <a:t>Federal stimulus funds critical &amp; allow the University to avoid deficits </a:t>
            </a:r>
            <a:r>
              <a:rPr lang="en-US" sz="1800" i="1" dirty="0"/>
              <a:t>($145 million in FY20-22)</a:t>
            </a:r>
            <a:endParaRPr lang="en-US" sz="1800" i="1" u="sng" dirty="0"/>
          </a:p>
          <a:p>
            <a:pPr lvl="0"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Over FY21 &amp; FY22 the budgets are balanced utilizing available stimulus funds; </a:t>
            </a:r>
            <a:r>
              <a:rPr lang="en-US" sz="1800" u="sng" dirty="0">
                <a:solidFill>
                  <a:srgbClr val="000000"/>
                </a:solidFill>
              </a:rPr>
              <a:t>a</a:t>
            </a:r>
            <a:r>
              <a:rPr lang="en-US" sz="1800" u="sng" dirty="0"/>
              <a:t> 2-year view of operating margin is more informative </a:t>
            </a:r>
            <a:r>
              <a:rPr lang="en-US" sz="1800" i="1" dirty="0">
                <a:solidFill>
                  <a:srgbClr val="000000"/>
                </a:solidFill>
              </a:rPr>
              <a:t>(+1.6%)</a:t>
            </a:r>
          </a:p>
          <a:p>
            <a:pPr lvl="0"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State budget process nearing completion; continue to monitor appropriation and collective bargaining support </a:t>
            </a: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/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/>
              <a:t>Long term financial planning is required - financial forecast delivered in December - to demonstrate structural balance and a return to positive operating margins</a:t>
            </a: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91069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3505" y="179846"/>
            <a:ext cx="10914038" cy="757718"/>
          </a:xfrm>
        </p:spPr>
        <p:txBody>
          <a:bodyPr/>
          <a:lstStyle/>
          <a:p>
            <a:r>
              <a:rPr lang="en-US" dirty="0"/>
              <a:t>Budget Related Action Items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60400" y="952500"/>
            <a:ext cx="10892618" cy="5050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Approval of the University’s FY22 Operating Budget, </a:t>
            </a:r>
            <a:r>
              <a:rPr lang="en-US" sz="2400" b="1" dirty="0"/>
              <a:t>Doc. T21-018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Approval of Mandatory Student Charges – Changes to Student Activity Fees, UMass Boston and UMass Amherst, </a:t>
            </a:r>
            <a:r>
              <a:rPr lang="en-US" sz="2400" b="1" dirty="0"/>
              <a:t>Doc. T21-019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Authorization to Allocate the FY22 State Appropriation, </a:t>
            </a:r>
            <a:r>
              <a:rPr lang="en-US" sz="2400" b="1" dirty="0"/>
              <a:t>Doc. T21-020</a:t>
            </a:r>
            <a:endParaRPr lang="en-US" sz="2400" dirty="0"/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6509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79" y="577535"/>
            <a:ext cx="10901342" cy="2013265"/>
          </a:xfrm>
        </p:spPr>
        <p:txBody>
          <a:bodyPr/>
          <a:lstStyle/>
          <a:p>
            <a:r>
              <a:rPr lang="en-US" dirty="0"/>
              <a:t>Appendices: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8979" y="2882900"/>
            <a:ext cx="9026893" cy="157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FY22 Tuition &amp; Mandatory Fees </a:t>
            </a:r>
            <a:r>
              <a:rPr lang="en-US" sz="2400" i="1" dirty="0"/>
              <a:t>(voted in April)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Ratios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FY22 Revenue &amp; Expenses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Campus Details</a:t>
            </a:r>
          </a:p>
        </p:txBody>
      </p:sp>
    </p:spTree>
    <p:extLst>
      <p:ext uri="{BB962C8B-B14F-4D97-AF65-F5344CB8AC3E}">
        <p14:creationId xmlns:p14="http://schemas.microsoft.com/office/powerpoint/2010/main" val="399015768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6511" y="2131633"/>
            <a:ext cx="10917716" cy="1209562"/>
          </a:xfrm>
        </p:spPr>
        <p:txBody>
          <a:bodyPr/>
          <a:lstStyle/>
          <a:p>
            <a:r>
              <a:rPr lang="en-US" sz="5400" dirty="0"/>
              <a:t>FY22 Tuition &amp; Mandatory Fees</a:t>
            </a:r>
            <a:br>
              <a:rPr lang="en-US" sz="5400" dirty="0"/>
            </a:br>
            <a:r>
              <a:rPr lang="en-US" sz="2000" i="1" dirty="0"/>
              <a:t>Voted: April 14, 2021</a:t>
            </a:r>
          </a:p>
        </p:txBody>
      </p:sp>
    </p:spTree>
    <p:extLst>
      <p:ext uri="{BB962C8B-B14F-4D97-AF65-F5344CB8AC3E}">
        <p14:creationId xmlns:p14="http://schemas.microsoft.com/office/powerpoint/2010/main" val="356399270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Tuition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6" y="1210052"/>
            <a:ext cx="11693766" cy="44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345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Room &amp; Board: Rates Based on Standard Room &amp; Dining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653668" y="1058958"/>
            <a:ext cx="6127950" cy="5075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Boston:</a:t>
            </a:r>
            <a:r>
              <a:rPr lang="en-US" dirty="0">
                <a:solidFill>
                  <a:srgbClr val="000000"/>
                </a:solidFill>
              </a:rPr>
              <a:t> P3 room rates are set by P3 Governing Board and are not subject to Board approval.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Dartmouth: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defRPr/>
            </a:pPr>
            <a:r>
              <a:rPr lang="en-US" dirty="0"/>
              <a:t>P3 room rates are set by P3 Governing Board and are not subject to Board approval; standard P3 room is $10,107.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defRPr/>
            </a:pPr>
            <a:r>
              <a:rPr lang="en-US" dirty="0"/>
              <a:t>Remaining room rates set by campus; rate included is a standard room.</a:t>
            </a:r>
          </a:p>
          <a:p>
            <a:pPr lvl="0"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/>
              <a:t>Lowell:</a:t>
            </a:r>
            <a:r>
              <a:rPr lang="en-US" dirty="0"/>
              <a:t> A major restructuring of housing and dining options, plans and rates was undertaken to align with peers and drive increased occupancy</a:t>
            </a:r>
            <a:r>
              <a:rPr lang="en-US" sz="1800" dirty="0"/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956662"/>
            <a:ext cx="4797271" cy="51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189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1200" y="85394"/>
            <a:ext cx="10914038" cy="757718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11200" y="843112"/>
            <a:ext cx="10642600" cy="4863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Campuses returning to normal academic &amp; student life activities; campus housing is open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Staffing levels growing consistent with campuses being open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Applications are up, expecting enrollment to be stable</a:t>
            </a:r>
          </a:p>
          <a:p>
            <a:pPr lvl="1"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600" u="sng" dirty="0">
                <a:solidFill>
                  <a:srgbClr val="000000"/>
                </a:solidFill>
              </a:rPr>
              <a:t>Uncertainty</a:t>
            </a:r>
            <a:r>
              <a:rPr lang="en-US" sz="1600" dirty="0">
                <a:solidFill>
                  <a:srgbClr val="000000"/>
                </a:solidFill>
              </a:rPr>
              <a:t> remains but real-time monitoring will continue 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0"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/>
              <a:t>Federal stimulus funds are critical and allow the University to avoid deficits</a:t>
            </a:r>
            <a:endParaRPr lang="en-US" sz="1800" u="sng" dirty="0"/>
          </a:p>
          <a:p>
            <a:pPr lvl="0">
              <a:spcAft>
                <a:spcPts val="30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/>
              <a:t>Absent federal stimulus the University has a structural gap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/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/>
              <a:t>Long term financial planning is required </a:t>
            </a:r>
          </a:p>
          <a:p>
            <a:pPr lvl="1"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600" dirty="0"/>
              <a:t>Financial forecast delivered in December to demonstrate structural balance and a return to positive operating margins</a:t>
            </a:r>
          </a:p>
          <a:p>
            <a:pPr lvl="1">
              <a:spcAft>
                <a:spcPts val="300"/>
              </a:spcAft>
              <a:buClr>
                <a:srgbClr val="0068AE"/>
              </a:buClr>
              <a:defRPr/>
            </a:pPr>
            <a:endParaRPr lang="en-US" sz="1400" dirty="0"/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Accountability framework guides our approach to long term financial sustainability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56385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93124"/>
            <a:ext cx="10914038" cy="757718"/>
          </a:xfrm>
        </p:spPr>
        <p:txBody>
          <a:bodyPr/>
          <a:lstStyle/>
          <a:p>
            <a:r>
              <a:rPr lang="en-US" dirty="0"/>
              <a:t>Tuition &amp; Mandatory Fees: Medical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861430"/>
            <a:ext cx="5797201" cy="2558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" y="3559397"/>
            <a:ext cx="5797201" cy="25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295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&amp; Fee Vote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30200" y="888208"/>
            <a:ext cx="11595100" cy="5182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Tuition: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rgbClr val="0068AE"/>
              </a:buClr>
              <a:defRPr/>
            </a:pPr>
            <a:r>
              <a:rPr lang="en-US" u="sng" dirty="0">
                <a:solidFill>
                  <a:srgbClr val="000000"/>
                </a:solidFill>
              </a:rPr>
              <a:t>In State </a:t>
            </a:r>
            <a:r>
              <a:rPr lang="en-US" dirty="0">
                <a:solidFill>
                  <a:srgbClr val="000000"/>
                </a:solidFill>
              </a:rPr>
              <a:t>Undergraduate and Graduate: Amherst, Boston, Dartmouth, Lowell = 0%</a:t>
            </a:r>
          </a:p>
          <a:p>
            <a:pPr lvl="1">
              <a:buClr>
                <a:srgbClr val="0068AE"/>
              </a:buClr>
              <a:defRPr/>
            </a:pPr>
            <a:r>
              <a:rPr lang="en-US" u="sng" dirty="0">
                <a:solidFill>
                  <a:srgbClr val="000000"/>
                </a:solidFill>
              </a:rPr>
              <a:t>Out of State </a:t>
            </a:r>
            <a:r>
              <a:rPr lang="en-US" dirty="0">
                <a:solidFill>
                  <a:srgbClr val="000000"/>
                </a:solidFill>
              </a:rPr>
              <a:t>Undergraduate and Graduate: Amherst = 1.5%; Boston, Dartmouth, Lowell = 0%</a:t>
            </a:r>
          </a:p>
          <a:p>
            <a:pPr lvl="1">
              <a:buClr>
                <a:srgbClr val="0068AE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Medical School: 1.5%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68AE"/>
              </a:buClr>
              <a:defRPr/>
            </a:pPr>
            <a:endParaRPr lang="en-US" sz="9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Mandatory Fees: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spcAft>
                <a:spcPts val="400"/>
              </a:spcAft>
              <a:buClr>
                <a:srgbClr val="0068AE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Technology Fee: no change; $400 annual per campus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Student Activities Fee: no change; varies by campus with changes voted/supported by students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Medical School: $16-39 increases; varies by program</a:t>
            </a:r>
          </a:p>
          <a:p>
            <a:pPr lvl="0"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/>
              <a:t>Room &amp; Board:</a:t>
            </a:r>
            <a:r>
              <a:rPr lang="en-US" dirty="0"/>
              <a:t> standard room and board plans at each campus; detailed schedules of rates by building, room type approved by the President</a:t>
            </a:r>
          </a:p>
          <a:p>
            <a:pPr lvl="0"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/>
              <a:t>Non-Mandatory Fees:</a:t>
            </a:r>
            <a:r>
              <a:rPr lang="en-US" dirty="0"/>
              <a:t> delegates authority to the President to review and approve; vary by campus and include fees for specific programs, equipment and labs, among others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041778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2841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Financial Ratios Defined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20336" y="5168897"/>
            <a:ext cx="813307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3401" y="5333997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Financial Leverage Ratio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the ability to repay bondholders from wealth that can be accessed over time or for a specific purpose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400" y="4247186"/>
            <a:ext cx="3344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(Cash &amp; investments – debt service reserve funds + permanently restricted pledges receivable – permanently restricted Net Assets)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10961" y="5672654"/>
            <a:ext cx="2194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56854" y="5662716"/>
            <a:ext cx="8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Debt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3401" y="1012900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Operating cash flow margin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net income (before non-cash expenses) relative to operating revenue to support investments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9842" y="1015840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(Total revenues – total expenses) + depreciation + interest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85468" y="1235111"/>
            <a:ext cx="334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74282" y="1216314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revenues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3401" y="1770618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Operating margin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Indicates the excess margin (or deficit) by which annual revenues cover annual expenses (excluding unrealized gains or losses)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0336" y="1718098"/>
            <a:ext cx="8009466" cy="20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61855" y="1870709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revenues – total expenses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222067" y="2116866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58948" y="2114595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revenues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20336" y="2522431"/>
            <a:ext cx="80263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13400" y="2629492"/>
            <a:ext cx="4626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Debt burden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Compares the relative cost of borrowing to overall expenditures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4121" y="2686415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Debt service (P&amp;I)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531948" y="2948025"/>
            <a:ext cx="11159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74280" y="2930301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expenses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3400" y="3448828"/>
            <a:ext cx="4626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Debt service coverage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the ability to make debt service payments from annual operations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820336" y="3276578"/>
            <a:ext cx="80653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61855" y="3427148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(Total revenues – total expenses) + depreciation + interest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63455" y="3688758"/>
            <a:ext cx="334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39841" y="3692971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Debt service (P&amp;I)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13401" y="4233980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Spendable Cash &amp; Investments to expenses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the extent to which the University can rely on wealth that can be accessed over time or for a specific purpose to operate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40477" y="5447709"/>
            <a:ext cx="1943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Spendable Cash &amp; Investments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570135" y="4847350"/>
            <a:ext cx="334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58947" y="4836314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expenses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820336" y="4090045"/>
            <a:ext cx="80941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360069" y="4194605"/>
            <a:ext cx="1813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Moody’s will be changing it’s rating scorecard and moving to Total Cash &amp; Investments to Operating Expenses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21463" y="5241767"/>
            <a:ext cx="1770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Moody’s will be changing its rating scorecard and moving to Total Cash &amp; Investments to Total Adjusted Debt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9931401" y="4247186"/>
            <a:ext cx="293197" cy="75661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Brace 39"/>
          <p:cNvSpPr/>
          <p:nvPr/>
        </p:nvSpPr>
        <p:spPr>
          <a:xfrm>
            <a:off x="9945775" y="5325344"/>
            <a:ext cx="278823" cy="70115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0865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Cash Flow Margin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4467" y="5843298"/>
            <a:ext cx="3242733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412" y="5853020"/>
            <a:ext cx="6827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AF6AD-2C79-4A36-828C-5034029D1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"/>
          <a:stretch/>
        </p:blipFill>
        <p:spPr>
          <a:xfrm>
            <a:off x="1250732" y="4352544"/>
            <a:ext cx="4867275" cy="1568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D05AB-CB33-44B7-826C-CA4CFE5D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12" y="1157666"/>
            <a:ext cx="4985916" cy="3069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14A811-4BE6-4417-BB9B-E6FE86E56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012" y="29483"/>
            <a:ext cx="1688738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00389-D643-4771-8CF8-A4DC55E21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108" y="1336244"/>
            <a:ext cx="1682642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07BF9C-F041-4933-A1A2-B41C62CE1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988" y="2669494"/>
            <a:ext cx="1688738" cy="128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9BFDD-BD2B-4A15-90F5-64F685A1B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988" y="4002744"/>
            <a:ext cx="1682642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66380E-7386-414B-9C50-F171CE41C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3988" y="5335994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703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Margin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4467" y="5843298"/>
            <a:ext cx="3242733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100" y="5950728"/>
            <a:ext cx="6827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599" y="3894482"/>
            <a:ext cx="6827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*Moody’s OM calculation which uses normalized investment income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CA75A8-23E6-42AA-9434-7CA74C4B4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0" y="967171"/>
            <a:ext cx="5517358" cy="2920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6DA832-F2CF-48DA-B368-BC14303D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367" y="85899"/>
            <a:ext cx="1682642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E7D8F-F1B9-4B75-AC83-C16F338F7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367" y="1394289"/>
            <a:ext cx="1688738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33F31-7022-420E-8637-3D0D18C0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415" y="2702679"/>
            <a:ext cx="1682642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C79ED-1EE7-4E1F-B828-985A84F62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4367" y="4005125"/>
            <a:ext cx="1688738" cy="1280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581B9E-1472-48FA-8476-4CB5D1724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4367" y="5329746"/>
            <a:ext cx="1688738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23880-A9B2-41F4-BF05-27222D226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199" y="4215384"/>
            <a:ext cx="6103973" cy="17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36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 Burden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333" y="5862836"/>
            <a:ext cx="11336867" cy="3680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2195" y="6046837"/>
            <a:ext cx="7991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3153A-58CB-4E1B-8CD0-6CC67CD3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95" y="1296615"/>
            <a:ext cx="5099050" cy="2663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0D730-33AF-4021-831C-A0095462D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983" y="1373868"/>
            <a:ext cx="1688738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32069-48EC-4033-AC3F-77ECDC58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983" y="68846"/>
            <a:ext cx="1682642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066D71-4D10-4269-9940-D99E4FA1C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983" y="2678890"/>
            <a:ext cx="1682642" cy="12802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9E8C3A-D82F-4D5C-8C60-4FE5CF3B2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0983" y="4008663"/>
            <a:ext cx="1688738" cy="12802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458FEB-C272-4882-8916-7ADF61A44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0983" y="5331515"/>
            <a:ext cx="1688738" cy="1280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195" y="4025654"/>
            <a:ext cx="509905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461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33267" y="5816600"/>
            <a:ext cx="3767666" cy="580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 Coverage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5984" y="5816929"/>
            <a:ext cx="6827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Excludes impact of GASB 68 &amp; 75;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44563-0C5C-48C6-86F7-AE0709EDC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21" y="4143085"/>
            <a:ext cx="4867275" cy="1594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C11A52-D6F4-4621-A3C6-564CE1DD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4" y="1094261"/>
            <a:ext cx="5015551" cy="2917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D1BCB-12F5-41E1-939A-AD5B43425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278" y="159948"/>
            <a:ext cx="1682642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5837D-C4B6-48AE-984A-50A46BD22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278" y="1475036"/>
            <a:ext cx="1682642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034ACA-26F3-4DEC-B3A3-CC939F19B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278" y="2808511"/>
            <a:ext cx="1682642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C0D5FF-8B71-42B6-B083-2583FD48D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7278" y="4137510"/>
            <a:ext cx="1682642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B88E05-011B-4D78-8843-FBCA0DCDAC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7278" y="5466509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823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33267" y="5816600"/>
            <a:ext cx="3767666" cy="580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Spendable Cash &amp; Investments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265" y="5744130"/>
            <a:ext cx="7694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  <a:p>
            <a:r>
              <a:rPr lang="en-US" sz="1000" dirty="0"/>
              <a:t>Note: Moody’s will be changing it’s rating scorecard and moving to Total Cash &amp; Investments to Operating Expenses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665E1-3CAF-444A-8E59-13B7F1F9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5" y="1084237"/>
            <a:ext cx="5216029" cy="2896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12ECB-39D8-4076-8673-4EAF04256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1" b="-1"/>
          <a:stretch/>
        </p:blipFill>
        <p:spPr>
          <a:xfrm>
            <a:off x="638980" y="4105655"/>
            <a:ext cx="5099050" cy="1638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85423-3ADC-4E13-9E16-B91E78D23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272" y="283685"/>
            <a:ext cx="1682642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0CDD4-FAFD-4980-AD26-B653F09BA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5272" y="1592990"/>
            <a:ext cx="1682642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8022D-CA33-4AC0-A31A-464D381D0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176" y="2876934"/>
            <a:ext cx="1688738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2978C-9E4B-4905-AB41-48997E970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272" y="4186239"/>
            <a:ext cx="1682642" cy="12802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AD03E0-30C4-48D2-9754-9B1AA6291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5272" y="5495544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225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33267" y="5808362"/>
            <a:ext cx="3767666" cy="580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Leverage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8961" y="5785838"/>
            <a:ext cx="8176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  <a:p>
            <a:r>
              <a:rPr lang="en-US" sz="1000" dirty="0"/>
              <a:t>Note: Moody’s will be changing its rating scorecard and moving to Total Cash &amp; Investments to Total Adjusted Debt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787F2-9141-4006-A9CF-AC0E00B10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37" y="1129426"/>
            <a:ext cx="4854928" cy="2831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FCE67-E45E-4B8F-85B3-93C62E6A5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37" y="4138312"/>
            <a:ext cx="5099050" cy="167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34D4C-EE00-46F1-B175-01C4FA9F8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494" y="185504"/>
            <a:ext cx="1682642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2EE64-1910-4C52-A3B4-6B02188C9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6494" y="1505463"/>
            <a:ext cx="1682642" cy="128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4BF99-164B-490A-8339-1FCE6BFCA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494" y="2838197"/>
            <a:ext cx="1688738" cy="1280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A17-6E6C-4CA1-B4B3-01348AF7E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590" y="4138312"/>
            <a:ext cx="1682642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DA7301-A0E3-44B6-B23D-A375F1356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2590" y="5458271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8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57177" y="1532503"/>
            <a:ext cx="3981940" cy="4233297"/>
            <a:chOff x="2308905" y="983257"/>
            <a:chExt cx="4633453" cy="4987579"/>
          </a:xfrm>
          <a:scene3d>
            <a:camera prst="perspectiveFront"/>
            <a:lightRig rig="threePt" dir="t"/>
          </a:scene3d>
        </p:grpSpPr>
        <p:grpSp>
          <p:nvGrpSpPr>
            <p:cNvPr id="23" name="Group 22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</p:grpSpPr>
          <p:sp>
            <p:nvSpPr>
              <p:cNvPr id="28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C0504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C0504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4F81B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Arial Black" pitchFamily="34" charset="0"/>
                    <a:ea typeface="+mn-ea"/>
                    <a:cs typeface="+mn-cs"/>
                  </a:rPr>
                  <a:t>ACCOUNTABILITY </a:t>
                </a:r>
                <a:endParaRPr kumimoji="0" lang="en-US" sz="375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8720000">
              <a:off x="2332376" y="1805549"/>
              <a:ext cx="2690779" cy="1046195"/>
            </a:xfrm>
            <a:custGeom>
              <a:avLst/>
              <a:gdLst>
                <a:gd name="connsiteX0" fmla="*/ 0 w 1653481"/>
                <a:gd name="connsiteY0" fmla="*/ 0 h 997741"/>
                <a:gd name="connsiteX1" fmla="*/ 1653481 w 1653481"/>
                <a:gd name="connsiteY1" fmla="*/ 0 h 997741"/>
                <a:gd name="connsiteX2" fmla="*/ 1653481 w 1653481"/>
                <a:gd name="connsiteY2" fmla="*/ 997741 h 997741"/>
                <a:gd name="connsiteX3" fmla="*/ 0 w 1653481"/>
                <a:gd name="connsiteY3" fmla="*/ 997741 h 997741"/>
                <a:gd name="connsiteX4" fmla="*/ 0 w 1653481"/>
                <a:gd name="connsiteY4" fmla="*/ 0 h 997741"/>
                <a:gd name="connsiteX0" fmla="*/ 0 w 2087218"/>
                <a:gd name="connsiteY0" fmla="*/ 0 h 997741"/>
                <a:gd name="connsiteX1" fmla="*/ 1653481 w 2087218"/>
                <a:gd name="connsiteY1" fmla="*/ 0 h 997741"/>
                <a:gd name="connsiteX2" fmla="*/ 2087218 w 2087218"/>
                <a:gd name="connsiteY2" fmla="*/ 163126 h 997741"/>
                <a:gd name="connsiteX3" fmla="*/ 1653481 w 2087218"/>
                <a:gd name="connsiteY3" fmla="*/ 997741 h 997741"/>
                <a:gd name="connsiteX4" fmla="*/ 0 w 2087218"/>
                <a:gd name="connsiteY4" fmla="*/ 997741 h 997741"/>
                <a:gd name="connsiteX5" fmla="*/ 0 w 2087218"/>
                <a:gd name="connsiteY5" fmla="*/ 0 h 997741"/>
                <a:gd name="connsiteX0" fmla="*/ 0 w 2332394"/>
                <a:gd name="connsiteY0" fmla="*/ 0 h 997741"/>
                <a:gd name="connsiteX1" fmla="*/ 1653481 w 2332394"/>
                <a:gd name="connsiteY1" fmla="*/ 0 h 997741"/>
                <a:gd name="connsiteX2" fmla="*/ 2332394 w 2332394"/>
                <a:gd name="connsiteY2" fmla="*/ 103362 h 997741"/>
                <a:gd name="connsiteX3" fmla="*/ 1653481 w 2332394"/>
                <a:gd name="connsiteY3" fmla="*/ 997741 h 997741"/>
                <a:gd name="connsiteX4" fmla="*/ 0 w 2332394"/>
                <a:gd name="connsiteY4" fmla="*/ 997741 h 997741"/>
                <a:gd name="connsiteX5" fmla="*/ 0 w 2332394"/>
                <a:gd name="connsiteY5" fmla="*/ 0 h 997741"/>
                <a:gd name="connsiteX0" fmla="*/ 0 w 2581390"/>
                <a:gd name="connsiteY0" fmla="*/ 0 h 997741"/>
                <a:gd name="connsiteX1" fmla="*/ 1653481 w 2581390"/>
                <a:gd name="connsiteY1" fmla="*/ 0 h 997741"/>
                <a:gd name="connsiteX2" fmla="*/ 2581390 w 2581390"/>
                <a:gd name="connsiteY2" fmla="*/ 86157 h 997741"/>
                <a:gd name="connsiteX3" fmla="*/ 1653481 w 2581390"/>
                <a:gd name="connsiteY3" fmla="*/ 997741 h 997741"/>
                <a:gd name="connsiteX4" fmla="*/ 0 w 2581390"/>
                <a:gd name="connsiteY4" fmla="*/ 997741 h 997741"/>
                <a:gd name="connsiteX5" fmla="*/ 0 w 2581390"/>
                <a:gd name="connsiteY5" fmla="*/ 0 h 9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390" h="997741">
                  <a:moveTo>
                    <a:pt x="0" y="0"/>
                  </a:moveTo>
                  <a:lnTo>
                    <a:pt x="1653481" y="0"/>
                  </a:lnTo>
                  <a:cubicBezTo>
                    <a:pt x="1652827" y="131479"/>
                    <a:pt x="2582044" y="-45322"/>
                    <a:pt x="2581390" y="86157"/>
                  </a:cubicBezTo>
                  <a:lnTo>
                    <a:pt x="1653481" y="997741"/>
                  </a:lnTo>
                  <a:lnTo>
                    <a:pt x="0" y="997741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none" rtlCol="0" anchor="ctr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OVERSIGHT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700000">
              <a:off x="1977692" y="3983169"/>
              <a:ext cx="3159803" cy="815531"/>
            </a:xfrm>
            <a:custGeom>
              <a:avLst/>
              <a:gdLst>
                <a:gd name="connsiteX0" fmla="*/ 0 w 1895301"/>
                <a:gd name="connsiteY0" fmla="*/ 0 h 819455"/>
                <a:gd name="connsiteX1" fmla="*/ 1895301 w 1895301"/>
                <a:gd name="connsiteY1" fmla="*/ 0 h 819455"/>
                <a:gd name="connsiteX2" fmla="*/ 1895301 w 1895301"/>
                <a:gd name="connsiteY2" fmla="*/ 819455 h 819455"/>
                <a:gd name="connsiteX3" fmla="*/ 0 w 1895301"/>
                <a:gd name="connsiteY3" fmla="*/ 819455 h 819455"/>
                <a:gd name="connsiteX4" fmla="*/ 0 w 1895301"/>
                <a:gd name="connsiteY4" fmla="*/ 0 h 819455"/>
                <a:gd name="connsiteX0" fmla="*/ 0 w 2221612"/>
                <a:gd name="connsiteY0" fmla="*/ 0 h 855712"/>
                <a:gd name="connsiteX1" fmla="*/ 2221612 w 2221612"/>
                <a:gd name="connsiteY1" fmla="*/ 36257 h 855712"/>
                <a:gd name="connsiteX2" fmla="*/ 2221612 w 2221612"/>
                <a:gd name="connsiteY2" fmla="*/ 855712 h 855712"/>
                <a:gd name="connsiteX3" fmla="*/ 326311 w 2221612"/>
                <a:gd name="connsiteY3" fmla="*/ 855712 h 855712"/>
                <a:gd name="connsiteX4" fmla="*/ 0 w 2221612"/>
                <a:gd name="connsiteY4" fmla="*/ 0 h 855712"/>
                <a:gd name="connsiteX0" fmla="*/ 0 w 2221612"/>
                <a:gd name="connsiteY0" fmla="*/ 0 h 855712"/>
                <a:gd name="connsiteX1" fmla="*/ 1955729 w 2221612"/>
                <a:gd name="connsiteY1" fmla="*/ 36257 h 855712"/>
                <a:gd name="connsiteX2" fmla="*/ 2221612 w 2221612"/>
                <a:gd name="connsiteY2" fmla="*/ 855712 h 855712"/>
                <a:gd name="connsiteX3" fmla="*/ 326311 w 2221612"/>
                <a:gd name="connsiteY3" fmla="*/ 855712 h 855712"/>
                <a:gd name="connsiteX4" fmla="*/ 0 w 2221612"/>
                <a:gd name="connsiteY4" fmla="*/ 0 h 855712"/>
                <a:gd name="connsiteX0" fmla="*/ 537808 w 2759420"/>
                <a:gd name="connsiteY0" fmla="*/ 0 h 855712"/>
                <a:gd name="connsiteX1" fmla="*/ 2493537 w 2759420"/>
                <a:gd name="connsiteY1" fmla="*/ 36257 h 855712"/>
                <a:gd name="connsiteX2" fmla="*/ 2759420 w 2759420"/>
                <a:gd name="connsiteY2" fmla="*/ 855712 h 855712"/>
                <a:gd name="connsiteX3" fmla="*/ 0 w 2759420"/>
                <a:gd name="connsiteY3" fmla="*/ 523358 h 855712"/>
                <a:gd name="connsiteX4" fmla="*/ 537808 w 2759420"/>
                <a:gd name="connsiteY4" fmla="*/ 0 h 855712"/>
                <a:gd name="connsiteX0" fmla="*/ 537808 w 3031345"/>
                <a:gd name="connsiteY0" fmla="*/ 0 h 535444"/>
                <a:gd name="connsiteX1" fmla="*/ 2493537 w 3031345"/>
                <a:gd name="connsiteY1" fmla="*/ 36257 h 535444"/>
                <a:gd name="connsiteX2" fmla="*/ 3031345 w 3031345"/>
                <a:gd name="connsiteY2" fmla="*/ 535444 h 535444"/>
                <a:gd name="connsiteX3" fmla="*/ 0 w 3031345"/>
                <a:gd name="connsiteY3" fmla="*/ 523358 h 535444"/>
                <a:gd name="connsiteX4" fmla="*/ 537808 w 3031345"/>
                <a:gd name="connsiteY4" fmla="*/ 0 h 535444"/>
                <a:gd name="connsiteX0" fmla="*/ 537808 w 3031345"/>
                <a:gd name="connsiteY0" fmla="*/ 0 h 814015"/>
                <a:gd name="connsiteX1" fmla="*/ 2493537 w 3031345"/>
                <a:gd name="connsiteY1" fmla="*/ 36257 h 814015"/>
                <a:gd name="connsiteX2" fmla="*/ 3031345 w 3031345"/>
                <a:gd name="connsiteY2" fmla="*/ 535444 h 814015"/>
                <a:gd name="connsiteX3" fmla="*/ 1476492 w 3031345"/>
                <a:gd name="connsiteY3" fmla="*/ 814007 h 814015"/>
                <a:gd name="connsiteX4" fmla="*/ 0 w 3031345"/>
                <a:gd name="connsiteY4" fmla="*/ 523358 h 814015"/>
                <a:gd name="connsiteX5" fmla="*/ 537808 w 3031345"/>
                <a:gd name="connsiteY5" fmla="*/ 0 h 814015"/>
                <a:gd name="connsiteX0" fmla="*/ 537808 w 3031345"/>
                <a:gd name="connsiteY0" fmla="*/ 0 h 777760"/>
                <a:gd name="connsiteX1" fmla="*/ 2493537 w 3031345"/>
                <a:gd name="connsiteY1" fmla="*/ 36257 h 777760"/>
                <a:gd name="connsiteX2" fmla="*/ 3031345 w 3031345"/>
                <a:gd name="connsiteY2" fmla="*/ 535444 h 777760"/>
                <a:gd name="connsiteX3" fmla="*/ 1512749 w 3031345"/>
                <a:gd name="connsiteY3" fmla="*/ 777750 h 777760"/>
                <a:gd name="connsiteX4" fmla="*/ 0 w 3031345"/>
                <a:gd name="connsiteY4" fmla="*/ 523358 h 777760"/>
                <a:gd name="connsiteX5" fmla="*/ 537808 w 3031345"/>
                <a:gd name="connsiteY5" fmla="*/ 0 h 77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1345" h="777760">
                  <a:moveTo>
                    <a:pt x="537808" y="0"/>
                  </a:moveTo>
                  <a:lnTo>
                    <a:pt x="2493537" y="36257"/>
                  </a:lnTo>
                  <a:lnTo>
                    <a:pt x="3031345" y="535444"/>
                  </a:lnTo>
                  <a:cubicBezTo>
                    <a:pt x="2515075" y="533628"/>
                    <a:pt x="2029019" y="779566"/>
                    <a:pt x="1512749" y="777750"/>
                  </a:cubicBezTo>
                  <a:lnTo>
                    <a:pt x="0" y="523358"/>
                  </a:lnTo>
                  <a:lnTo>
                    <a:pt x="537808" y="0"/>
                  </a:lnTo>
                  <a:close/>
                </a:path>
              </a:pathLst>
            </a:cu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TRANSPARENCY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8835502">
              <a:off x="4464814" y="3754236"/>
              <a:ext cx="2226938" cy="916961"/>
            </a:xfrm>
            <a:custGeom>
              <a:avLst/>
              <a:gdLst>
                <a:gd name="connsiteX0" fmla="*/ 0 w 2086926"/>
                <a:gd name="connsiteY0" fmla="*/ 0 h 977768"/>
                <a:gd name="connsiteX1" fmla="*/ 2086926 w 2086926"/>
                <a:gd name="connsiteY1" fmla="*/ 0 h 977768"/>
                <a:gd name="connsiteX2" fmla="*/ 2086926 w 2086926"/>
                <a:gd name="connsiteY2" fmla="*/ 977768 h 977768"/>
                <a:gd name="connsiteX3" fmla="*/ 0 w 2086926"/>
                <a:gd name="connsiteY3" fmla="*/ 977768 h 977768"/>
                <a:gd name="connsiteX4" fmla="*/ 0 w 2086926"/>
                <a:gd name="connsiteY4" fmla="*/ 0 h 977768"/>
                <a:gd name="connsiteX0" fmla="*/ 0 w 2099689"/>
                <a:gd name="connsiteY0" fmla="*/ 0 h 977768"/>
                <a:gd name="connsiteX1" fmla="*/ 2086926 w 2099689"/>
                <a:gd name="connsiteY1" fmla="*/ 0 h 977768"/>
                <a:gd name="connsiteX2" fmla="*/ 2099689 w 2099689"/>
                <a:gd name="connsiteY2" fmla="*/ 941745 h 977768"/>
                <a:gd name="connsiteX3" fmla="*/ 0 w 2099689"/>
                <a:gd name="connsiteY3" fmla="*/ 977768 h 977768"/>
                <a:gd name="connsiteX4" fmla="*/ 0 w 2099689"/>
                <a:gd name="connsiteY4" fmla="*/ 0 h 977768"/>
                <a:gd name="connsiteX0" fmla="*/ 0 w 2086926"/>
                <a:gd name="connsiteY0" fmla="*/ 0 h 977768"/>
                <a:gd name="connsiteX1" fmla="*/ 2086926 w 2086926"/>
                <a:gd name="connsiteY1" fmla="*/ 0 h 977768"/>
                <a:gd name="connsiteX2" fmla="*/ 2083038 w 2086926"/>
                <a:gd name="connsiteY2" fmla="*/ 862862 h 977768"/>
                <a:gd name="connsiteX3" fmla="*/ 0 w 2086926"/>
                <a:gd name="connsiteY3" fmla="*/ 977768 h 977768"/>
                <a:gd name="connsiteX4" fmla="*/ 0 w 2086926"/>
                <a:gd name="connsiteY4" fmla="*/ 0 h 977768"/>
                <a:gd name="connsiteX0" fmla="*/ 0 w 2086926"/>
                <a:gd name="connsiteY0" fmla="*/ 0 h 977768"/>
                <a:gd name="connsiteX1" fmla="*/ 2086926 w 2086926"/>
                <a:gd name="connsiteY1" fmla="*/ 0 h 977768"/>
                <a:gd name="connsiteX2" fmla="*/ 2060684 w 2086926"/>
                <a:gd name="connsiteY2" fmla="*/ 765741 h 977768"/>
                <a:gd name="connsiteX3" fmla="*/ 0 w 2086926"/>
                <a:gd name="connsiteY3" fmla="*/ 977768 h 977768"/>
                <a:gd name="connsiteX4" fmla="*/ 0 w 2086926"/>
                <a:gd name="connsiteY4" fmla="*/ 0 h 977768"/>
                <a:gd name="connsiteX0" fmla="*/ 28281 w 2115207"/>
                <a:gd name="connsiteY0" fmla="*/ 0 h 874492"/>
                <a:gd name="connsiteX1" fmla="*/ 2115207 w 2115207"/>
                <a:gd name="connsiteY1" fmla="*/ 0 h 874492"/>
                <a:gd name="connsiteX2" fmla="*/ 2088965 w 2115207"/>
                <a:gd name="connsiteY2" fmla="*/ 765741 h 874492"/>
                <a:gd name="connsiteX3" fmla="*/ 0 w 2115207"/>
                <a:gd name="connsiteY3" fmla="*/ 874492 h 874492"/>
                <a:gd name="connsiteX4" fmla="*/ 28281 w 2115207"/>
                <a:gd name="connsiteY4" fmla="*/ 0 h 874492"/>
                <a:gd name="connsiteX0" fmla="*/ 49479 w 2136405"/>
                <a:gd name="connsiteY0" fmla="*/ 0 h 874492"/>
                <a:gd name="connsiteX1" fmla="*/ 2136405 w 2136405"/>
                <a:gd name="connsiteY1" fmla="*/ 0 h 874492"/>
                <a:gd name="connsiteX2" fmla="*/ 2110163 w 2136405"/>
                <a:gd name="connsiteY2" fmla="*/ 765741 h 874492"/>
                <a:gd name="connsiteX3" fmla="*/ 21198 w 2136405"/>
                <a:gd name="connsiteY3" fmla="*/ 874492 h 874492"/>
                <a:gd name="connsiteX4" fmla="*/ 49479 w 2136405"/>
                <a:gd name="connsiteY4" fmla="*/ 0 h 8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05" h="874492">
                  <a:moveTo>
                    <a:pt x="49479" y="0"/>
                  </a:moveTo>
                  <a:lnTo>
                    <a:pt x="2136405" y="0"/>
                  </a:lnTo>
                  <a:lnTo>
                    <a:pt x="2110163" y="765741"/>
                  </a:lnTo>
                  <a:lnTo>
                    <a:pt x="21198" y="874492"/>
                  </a:lnTo>
                  <a:cubicBezTo>
                    <a:pt x="-36174" y="599873"/>
                    <a:pt x="40052" y="291497"/>
                    <a:pt x="49479" y="0"/>
                  </a:cubicBezTo>
                  <a:close/>
                </a:path>
              </a:pathLst>
            </a:cu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RISK </a:t>
              </a:r>
            </a:p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MANAGEMENT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3032843">
              <a:off x="4329324" y="2061792"/>
              <a:ext cx="2539563" cy="618505"/>
            </a:xfrm>
            <a:custGeom>
              <a:avLst/>
              <a:gdLst>
                <a:gd name="connsiteX0" fmla="*/ 0 w 2151953"/>
                <a:gd name="connsiteY0" fmla="*/ 0 h 615184"/>
                <a:gd name="connsiteX1" fmla="*/ 2151953 w 2151953"/>
                <a:gd name="connsiteY1" fmla="*/ 0 h 615184"/>
                <a:gd name="connsiteX2" fmla="*/ 2151953 w 2151953"/>
                <a:gd name="connsiteY2" fmla="*/ 615184 h 615184"/>
                <a:gd name="connsiteX3" fmla="*/ 0 w 2151953"/>
                <a:gd name="connsiteY3" fmla="*/ 615184 h 615184"/>
                <a:gd name="connsiteX4" fmla="*/ 0 w 2151953"/>
                <a:gd name="connsiteY4" fmla="*/ 0 h 615184"/>
                <a:gd name="connsiteX0" fmla="*/ 0 w 2606176"/>
                <a:gd name="connsiteY0" fmla="*/ 511600 h 1126784"/>
                <a:gd name="connsiteX1" fmla="*/ 2606176 w 2606176"/>
                <a:gd name="connsiteY1" fmla="*/ 0 h 1126784"/>
                <a:gd name="connsiteX2" fmla="*/ 2151953 w 2606176"/>
                <a:gd name="connsiteY2" fmla="*/ 1126784 h 1126784"/>
                <a:gd name="connsiteX3" fmla="*/ 0 w 2606176"/>
                <a:gd name="connsiteY3" fmla="*/ 1126784 h 1126784"/>
                <a:gd name="connsiteX4" fmla="*/ 0 w 2606176"/>
                <a:gd name="connsiteY4" fmla="*/ 511600 h 1126784"/>
                <a:gd name="connsiteX0" fmla="*/ 0 w 2976457"/>
                <a:gd name="connsiteY0" fmla="*/ 262216 h 1126784"/>
                <a:gd name="connsiteX1" fmla="*/ 2976457 w 2976457"/>
                <a:gd name="connsiteY1" fmla="*/ 0 h 1126784"/>
                <a:gd name="connsiteX2" fmla="*/ 2522234 w 2976457"/>
                <a:gd name="connsiteY2" fmla="*/ 1126784 h 1126784"/>
                <a:gd name="connsiteX3" fmla="*/ 370281 w 2976457"/>
                <a:gd name="connsiteY3" fmla="*/ 1126784 h 1126784"/>
                <a:gd name="connsiteX4" fmla="*/ 0 w 2976457"/>
                <a:gd name="connsiteY4" fmla="*/ 262216 h 1126784"/>
                <a:gd name="connsiteX0" fmla="*/ 0 w 3081624"/>
                <a:gd name="connsiteY0" fmla="*/ 242074 h 1106642"/>
                <a:gd name="connsiteX1" fmla="*/ 3081624 w 3081624"/>
                <a:gd name="connsiteY1" fmla="*/ 0 h 1106642"/>
                <a:gd name="connsiteX2" fmla="*/ 2522234 w 3081624"/>
                <a:gd name="connsiteY2" fmla="*/ 1106642 h 1106642"/>
                <a:gd name="connsiteX3" fmla="*/ 370281 w 3081624"/>
                <a:gd name="connsiteY3" fmla="*/ 1106642 h 1106642"/>
                <a:gd name="connsiteX4" fmla="*/ 0 w 3081624"/>
                <a:gd name="connsiteY4" fmla="*/ 242074 h 1106642"/>
                <a:gd name="connsiteX0" fmla="*/ 0 w 3160396"/>
                <a:gd name="connsiteY0" fmla="*/ 243654 h 1108222"/>
                <a:gd name="connsiteX1" fmla="*/ 3160396 w 3160396"/>
                <a:gd name="connsiteY1" fmla="*/ 0 h 1108222"/>
                <a:gd name="connsiteX2" fmla="*/ 2522234 w 3160396"/>
                <a:gd name="connsiteY2" fmla="*/ 1108222 h 1108222"/>
                <a:gd name="connsiteX3" fmla="*/ 370281 w 3160396"/>
                <a:gd name="connsiteY3" fmla="*/ 1108222 h 1108222"/>
                <a:gd name="connsiteX4" fmla="*/ 0 w 3160396"/>
                <a:gd name="connsiteY4" fmla="*/ 243654 h 1108222"/>
                <a:gd name="connsiteX0" fmla="*/ 0 w 3160396"/>
                <a:gd name="connsiteY0" fmla="*/ 243654 h 1108222"/>
                <a:gd name="connsiteX1" fmla="*/ 3160396 w 3160396"/>
                <a:gd name="connsiteY1" fmla="*/ 0 h 1108222"/>
                <a:gd name="connsiteX2" fmla="*/ 2495644 w 3160396"/>
                <a:gd name="connsiteY2" fmla="*/ 521896 h 1108222"/>
                <a:gd name="connsiteX3" fmla="*/ 370281 w 3160396"/>
                <a:gd name="connsiteY3" fmla="*/ 1108222 h 1108222"/>
                <a:gd name="connsiteX4" fmla="*/ 0 w 3160396"/>
                <a:gd name="connsiteY4" fmla="*/ 243654 h 1108222"/>
                <a:gd name="connsiteX0" fmla="*/ 0 w 3160396"/>
                <a:gd name="connsiteY0" fmla="*/ 243654 h 710032"/>
                <a:gd name="connsiteX1" fmla="*/ 3160396 w 3160396"/>
                <a:gd name="connsiteY1" fmla="*/ 0 h 710032"/>
                <a:gd name="connsiteX2" fmla="*/ 2495644 w 3160396"/>
                <a:gd name="connsiteY2" fmla="*/ 521896 h 710032"/>
                <a:gd name="connsiteX3" fmla="*/ 531957 w 3160396"/>
                <a:gd name="connsiteY3" fmla="*/ 710032 h 710032"/>
                <a:gd name="connsiteX4" fmla="*/ 0 w 3160396"/>
                <a:gd name="connsiteY4" fmla="*/ 243654 h 710032"/>
                <a:gd name="connsiteX0" fmla="*/ 0 w 2923602"/>
                <a:gd name="connsiteY0" fmla="*/ 493861 h 710032"/>
                <a:gd name="connsiteX1" fmla="*/ 2923602 w 2923602"/>
                <a:gd name="connsiteY1" fmla="*/ 0 h 710032"/>
                <a:gd name="connsiteX2" fmla="*/ 2258850 w 2923602"/>
                <a:gd name="connsiteY2" fmla="*/ 521896 h 710032"/>
                <a:gd name="connsiteX3" fmla="*/ 295163 w 2923602"/>
                <a:gd name="connsiteY3" fmla="*/ 710032 h 710032"/>
                <a:gd name="connsiteX4" fmla="*/ 0 w 2923602"/>
                <a:gd name="connsiteY4" fmla="*/ 493861 h 710032"/>
                <a:gd name="connsiteX0" fmla="*/ 0 w 2516608"/>
                <a:gd name="connsiteY0" fmla="*/ 308623 h 524794"/>
                <a:gd name="connsiteX1" fmla="*/ 2516608 w 2516608"/>
                <a:gd name="connsiteY1" fmla="*/ 0 h 524794"/>
                <a:gd name="connsiteX2" fmla="*/ 2258850 w 2516608"/>
                <a:gd name="connsiteY2" fmla="*/ 336658 h 524794"/>
                <a:gd name="connsiteX3" fmla="*/ 295163 w 2516608"/>
                <a:gd name="connsiteY3" fmla="*/ 524794 h 524794"/>
                <a:gd name="connsiteX4" fmla="*/ 0 w 2516608"/>
                <a:gd name="connsiteY4" fmla="*/ 308623 h 524794"/>
                <a:gd name="connsiteX0" fmla="*/ 0 w 2436321"/>
                <a:gd name="connsiteY0" fmla="*/ 197614 h 524794"/>
                <a:gd name="connsiteX1" fmla="*/ 2436321 w 2436321"/>
                <a:gd name="connsiteY1" fmla="*/ 0 h 524794"/>
                <a:gd name="connsiteX2" fmla="*/ 2178563 w 2436321"/>
                <a:gd name="connsiteY2" fmla="*/ 336658 h 524794"/>
                <a:gd name="connsiteX3" fmla="*/ 214876 w 2436321"/>
                <a:gd name="connsiteY3" fmla="*/ 524794 h 524794"/>
                <a:gd name="connsiteX4" fmla="*/ 0 w 2436321"/>
                <a:gd name="connsiteY4" fmla="*/ 197614 h 524794"/>
                <a:gd name="connsiteX0" fmla="*/ 0 w 2436321"/>
                <a:gd name="connsiteY0" fmla="*/ 197614 h 524794"/>
                <a:gd name="connsiteX1" fmla="*/ 2436321 w 2436321"/>
                <a:gd name="connsiteY1" fmla="*/ 0 h 524794"/>
                <a:gd name="connsiteX2" fmla="*/ 2178563 w 2436321"/>
                <a:gd name="connsiteY2" fmla="*/ 336658 h 524794"/>
                <a:gd name="connsiteX3" fmla="*/ 214876 w 2436321"/>
                <a:gd name="connsiteY3" fmla="*/ 524794 h 524794"/>
                <a:gd name="connsiteX4" fmla="*/ 0 w 2436321"/>
                <a:gd name="connsiteY4" fmla="*/ 197614 h 524794"/>
                <a:gd name="connsiteX0" fmla="*/ 0 w 2436321"/>
                <a:gd name="connsiteY0" fmla="*/ 208228 h 535408"/>
                <a:gd name="connsiteX1" fmla="*/ 2436321 w 2436321"/>
                <a:gd name="connsiteY1" fmla="*/ 10614 h 535408"/>
                <a:gd name="connsiteX2" fmla="*/ 2178563 w 2436321"/>
                <a:gd name="connsiteY2" fmla="*/ 347272 h 535408"/>
                <a:gd name="connsiteX3" fmla="*/ 214876 w 2436321"/>
                <a:gd name="connsiteY3" fmla="*/ 535408 h 535408"/>
                <a:gd name="connsiteX4" fmla="*/ 0 w 2436321"/>
                <a:gd name="connsiteY4" fmla="*/ 208228 h 535408"/>
                <a:gd name="connsiteX0" fmla="*/ 0 w 2436321"/>
                <a:gd name="connsiteY0" fmla="*/ 262679 h 589859"/>
                <a:gd name="connsiteX1" fmla="*/ 2436321 w 2436321"/>
                <a:gd name="connsiteY1" fmla="*/ 65065 h 589859"/>
                <a:gd name="connsiteX2" fmla="*/ 2178563 w 2436321"/>
                <a:gd name="connsiteY2" fmla="*/ 401723 h 589859"/>
                <a:gd name="connsiteX3" fmla="*/ 214876 w 2436321"/>
                <a:gd name="connsiteY3" fmla="*/ 589859 h 589859"/>
                <a:gd name="connsiteX4" fmla="*/ 0 w 2436321"/>
                <a:gd name="connsiteY4" fmla="*/ 262679 h 5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321" h="589859">
                  <a:moveTo>
                    <a:pt x="0" y="262679"/>
                  </a:moveTo>
                  <a:cubicBezTo>
                    <a:pt x="1238422" y="-227083"/>
                    <a:pt x="1624214" y="130936"/>
                    <a:pt x="2436321" y="65065"/>
                  </a:cubicBezTo>
                  <a:lnTo>
                    <a:pt x="2178563" y="401723"/>
                  </a:lnTo>
                  <a:lnTo>
                    <a:pt x="214876" y="589859"/>
                  </a:lnTo>
                  <a:lnTo>
                    <a:pt x="0" y="262679"/>
                  </a:lnTo>
                  <a:close/>
                </a:path>
              </a:pathLst>
            </a:custGeom>
            <a:noFill/>
          </p:spPr>
          <p:txBody>
            <a:bodyPr wrap="none" rtlCol="0" anchor="ctr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INTERNAL </a:t>
              </a:r>
            </a:p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CONTROLS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638980" y="60646"/>
            <a:ext cx="10914038" cy="757718"/>
          </a:xfrm>
        </p:spPr>
        <p:txBody>
          <a:bodyPr/>
          <a:lstStyle/>
          <a:p>
            <a:r>
              <a:rPr lang="en-US" dirty="0"/>
              <a:t>UMass Framework for Financial Accountability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2070" y="800071"/>
            <a:ext cx="611660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1: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Ensure financial sustainability &amp; mitigate </a:t>
            </a:r>
            <a:r>
              <a:rPr lang="en-US" sz="1600" b="1" dirty="0">
                <a:solidFill>
                  <a:srgbClr val="0068AE"/>
                </a:solidFill>
                <a:latin typeface="Century Gothic" panose="020F0302020204030204"/>
              </a:rPr>
              <a:t>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isk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R="0" lvl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2: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Deliver efficient operations to ensure access and</a:t>
            </a:r>
          </a:p>
          <a:p>
            <a:pPr marR="0" lvl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0068AE"/>
                </a:solidFill>
                <a:latin typeface="Century Gothic" panose="020F0302020204030204"/>
              </a:rPr>
              <a:t>	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affordability for students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3:  Improve our capacity to deliver financial, 	</a:t>
            </a:r>
            <a:endParaRPr lang="en-US" sz="1600" b="1" dirty="0">
              <a:solidFill>
                <a:srgbClr val="0068AE"/>
              </a:solidFill>
              <a:latin typeface="Century Gothic" panose="020F0302020204030204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administrative &amp; other service objectives to 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68AE"/>
                </a:solidFill>
                <a:latin typeface="Century Gothic" panose="020F0302020204030204"/>
              </a:rPr>
              <a:t>	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our customers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374" y="1174414"/>
            <a:ext cx="1583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Financial Sustainability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87240" y="1172213"/>
            <a:ext cx="1305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Capital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Strategy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1365" y="1173702"/>
            <a:ext cx="1488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Management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09985" y="1173702"/>
            <a:ext cx="146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Compliance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65" y="1711373"/>
            <a:ext cx="460797" cy="460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42" y="1723212"/>
            <a:ext cx="456234" cy="4562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761" y="1698381"/>
            <a:ext cx="387717" cy="3877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60" y="1723807"/>
            <a:ext cx="399765" cy="3997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34" y="3349704"/>
            <a:ext cx="437262" cy="4372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96" y="3297712"/>
            <a:ext cx="416802" cy="4168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080665" y="3013566"/>
            <a:ext cx="1734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Shared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69225" y="3008571"/>
            <a:ext cx="1074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Operations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14" y="5201179"/>
            <a:ext cx="465878" cy="46587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08" y="5269754"/>
            <a:ext cx="516504" cy="5313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90" y="5278351"/>
            <a:ext cx="421265" cy="42126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943823" y="4902147"/>
            <a:ext cx="877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Analysis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75160" y="4824069"/>
            <a:ext cx="902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Human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Resources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92260" y="4803614"/>
            <a:ext cx="1061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Financial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Reporting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801241"/>
            <a:ext cx="23328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Independent &amp; objective assurance that analyzes data, processes, policies &amp; controls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95392" y="5222739"/>
            <a:ext cx="2207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Reliable, timely information that is accessible &amp; understandable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28116" y="749213"/>
            <a:ext cx="2514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Standard processes to provide reasonable assurance regarding achievement of objectives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88151" y="5201179"/>
            <a:ext cx="22247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Systematic approach to identifying, assessing </a:t>
            </a:r>
            <a:r>
              <a:rPr lang="en-US" sz="1300" dirty="0">
                <a:solidFill>
                  <a:srgbClr val="000000"/>
                </a:solidFill>
                <a:cs typeface="Calibri" panose="020F0502020204030204" pitchFamily="34" charset="0"/>
              </a:rPr>
              <a:t>&amp;</a:t>
            </a: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managing risks across the organization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24249" y="800071"/>
            <a:ext cx="56951" cy="5239442"/>
          </a:xfrm>
          <a:prstGeom prst="line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8137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FY22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4038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University Revenue = $3.7 billion; an increase of 7.8%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3706" y="972721"/>
            <a:ext cx="9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Campus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3262" y="972412"/>
            <a:ext cx="111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Category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8DB2A-5393-4423-9626-458C48AF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" y="1339100"/>
            <a:ext cx="6340185" cy="4644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03CE8-DAE2-4545-95DF-4C4D555C6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0" y="1606698"/>
            <a:ext cx="6113901" cy="42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0287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Emergency Aid Grants: by Legislation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1012900"/>
            <a:ext cx="5362699" cy="489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102" y="1025578"/>
            <a:ext cx="5362699" cy="48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4568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79" y="153582"/>
            <a:ext cx="10914038" cy="757718"/>
          </a:xfrm>
        </p:spPr>
        <p:txBody>
          <a:bodyPr/>
          <a:lstStyle/>
          <a:p>
            <a:r>
              <a:rPr lang="en-US" sz="3200" dirty="0"/>
              <a:t>Accounting for Institutional Stimulus: by Legislation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0" y="911300"/>
            <a:ext cx="5362699" cy="489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50" y="923978"/>
            <a:ext cx="5362699" cy="48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5771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8388"/>
            <a:ext cx="10914038" cy="757718"/>
          </a:xfrm>
        </p:spPr>
        <p:txBody>
          <a:bodyPr/>
          <a:lstStyle/>
          <a:p>
            <a:r>
              <a:rPr lang="en-US" dirty="0"/>
              <a:t>University Revenue: by Revenue Category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929505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4825"/>
            <a:ext cx="9528220" cy="5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1816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Revenue: by Campus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8980" y="5745890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11118959" cy="47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0346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University Expenses = $3.6 billion; an increase of 9.6%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3706" y="972721"/>
            <a:ext cx="9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Campus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3262" y="972412"/>
            <a:ext cx="111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4F50B-0DC1-4D0B-97EA-DD33F403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71" y="1396098"/>
            <a:ext cx="7190040" cy="4596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36EB0A-6010-464D-8823-F7D5E0E30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"/>
          <a:stretch/>
        </p:blipFill>
        <p:spPr>
          <a:xfrm>
            <a:off x="64008" y="1396098"/>
            <a:ext cx="6516682" cy="45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54683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Expenses: by Expense Category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6921" y="4921390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9" y="1012900"/>
            <a:ext cx="11475255" cy="37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3845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Expenses: by Campus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980" y="5753632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899"/>
            <a:ext cx="10768826" cy="46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9522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FY23-27 Preliminary Forecast Trends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85514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313038" y="980301"/>
            <a:ext cx="5358595" cy="368300"/>
          </a:xfrm>
          <a:solidFill>
            <a:schemeClr val="accent1"/>
          </a:solidFill>
        </p:spPr>
        <p:txBody>
          <a:bodyPr/>
          <a:lstStyle/>
          <a:p>
            <a:pPr algn="ctr" defTabSz="685800"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Progress Underway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3038" y="1367273"/>
            <a:ext cx="5533411" cy="4732040"/>
          </a:xfrm>
        </p:spPr>
        <p:txBody>
          <a:bodyPr/>
          <a:lstStyle/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Coordination of University's COVID Response</a:t>
            </a:r>
          </a:p>
          <a:p>
            <a:pPr lvl="1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entury Gothic" panose="020B0502020202020204" pitchFamily="34" charset="0"/>
              </a:rPr>
              <a:t>Nearly 685,000 tests conducted - positivity rate of 0.49%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Advisory Working Group on Financial Planning </a:t>
            </a:r>
          </a:p>
          <a:p>
            <a:pPr defTabSz="6858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Strengthen University budget/forecasting</a:t>
            </a:r>
          </a:p>
          <a:p>
            <a:pPr defTabSz="6858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UPST Implementation</a:t>
            </a:r>
          </a:p>
          <a:p>
            <a:pPr lvl="1" defTabSz="685800" eaLnBrk="0" fontAlgn="base" hangingPunct="0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Proactive sourcing opportunities</a:t>
            </a:r>
          </a:p>
          <a:p>
            <a:pPr lvl="1" defTabSz="685800" eaLnBrk="0" fontAlgn="base" hangingPunct="0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More analytics and better cycle times</a:t>
            </a:r>
          </a:p>
          <a:p>
            <a:pPr lvl="1" defTabSz="685800" eaLnBrk="0" fontAlgn="base" hangingPunct="0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entury Gothic" panose="020B0502020202020204" pitchFamily="34" charset="0"/>
              </a:rPr>
              <a:t>$29.9 million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in cost savings 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Restructure cash management plan</a:t>
            </a:r>
          </a:p>
          <a:p>
            <a:pPr lvl="1" defTabSz="685800" eaLnBrk="0" fontAlgn="base" hangingPunct="0"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Executed line of credit in May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Analyze financial aid data and trends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Design future of work for UMPO</a:t>
            </a:r>
          </a:p>
          <a:p>
            <a:pPr marL="0" lvl="0" indent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None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Blip>
                <a:blip r:embed="rId3"/>
              </a:buBlip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Blip>
                <a:blip r:embed="rId3"/>
              </a:buBlip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None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685800" eaLnBrk="0" fontAlgn="base" hangingPunct="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None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1134" y="54209"/>
            <a:ext cx="10431883" cy="757718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C3300"/>
              </a:buClr>
              <a:defRPr/>
            </a:pPr>
            <a:r>
              <a:rPr lang="en-US" kern="0" dirty="0">
                <a:solidFill>
                  <a:srgbClr val="0068AE"/>
                </a:solidFill>
                <a:latin typeface="Century Gothic" panose="020B0502020202020204" pitchFamily="34" charset="0"/>
              </a:rPr>
              <a:t>A&amp;F Roadmap 3.5</a:t>
            </a:r>
            <a:endParaRPr lang="en-US" sz="3200" dirty="0">
              <a:solidFill>
                <a:srgbClr val="0068A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846449" y="1363473"/>
            <a:ext cx="6205851" cy="4723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Enhance University-wide ERM Program</a:t>
            </a:r>
          </a:p>
          <a:p>
            <a:pPr marL="685800" marR="0" lvl="1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4F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Update assessment tools and risk mitigation methodology</a:t>
            </a:r>
          </a:p>
          <a:p>
            <a:pPr marL="685800" marR="0" lvl="1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Coordinate efforts to develop consistency in travel authorization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Streamline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procurement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contracts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and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optimize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procurement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processes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 phase 1 of payroll shared services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Improve production of valuable financial reporting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 standard for lease accounting (GASB 87)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 additional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UMPO diversity, equity &amp; inclusion initiatives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Blip>
                <a:blip r:embed="rId4"/>
              </a:buBlip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Blip>
                <a:blip r:embed="rId4"/>
              </a:buBlip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0" marR="0" lvl="1" indent="0" algn="l" defTabSz="6858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973450" y="980300"/>
            <a:ext cx="5380818" cy="36830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  <a:defRPr lang="en-US" sz="2400" b="1" i="0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None/>
              <a:defRPr sz="18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None/>
              <a:defRPr sz="16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None/>
              <a:defRPr sz="16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>
                <a:srgbClr val="0068AE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Upcoming Intersections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82" y="170323"/>
            <a:ext cx="643128" cy="6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94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31637" y="884676"/>
            <a:ext cx="5421382" cy="515850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b="1" u="sng" dirty="0"/>
              <a:t>Key Take </a:t>
            </a:r>
            <a:r>
              <a:rPr lang="en-US" sz="1800" b="1" u="sng" dirty="0" err="1"/>
              <a:t>Aways</a:t>
            </a:r>
            <a:r>
              <a:rPr lang="en-US" sz="1800" b="1" u="sng" dirty="0"/>
              <a:t>:</a:t>
            </a:r>
          </a:p>
          <a:p>
            <a:pPr>
              <a:spcAft>
                <a:spcPts val="400"/>
              </a:spcAft>
            </a:pPr>
            <a:r>
              <a:rPr lang="en-US" sz="1800" dirty="0"/>
              <a:t>Uncertainty continues to exist; using history as a predictor of future performance may not always work</a:t>
            </a:r>
          </a:p>
          <a:p>
            <a:pPr>
              <a:spcAft>
                <a:spcPts val="400"/>
              </a:spcAft>
            </a:pPr>
            <a:r>
              <a:rPr lang="en-US" sz="1800" dirty="0"/>
              <a:t>Preliminary assumptions reflect return to steady 2.5% revenue growth; previous forecast closer to 3%</a:t>
            </a:r>
          </a:p>
          <a:p>
            <a:pPr>
              <a:spcAft>
                <a:spcPts val="400"/>
              </a:spcAft>
            </a:pPr>
            <a:r>
              <a:rPr lang="en-US" sz="1800" dirty="0"/>
              <a:t>Enrollment relatively flat annually impacted by pandemic and overall demographic shift</a:t>
            </a:r>
          </a:p>
          <a:p>
            <a:pPr>
              <a:spcAft>
                <a:spcPts val="400"/>
              </a:spcAft>
            </a:pPr>
            <a:r>
              <a:rPr lang="en-US" sz="1800" dirty="0"/>
              <a:t>Expense reductions will be needed annually to achieve a balanced budget; operating margin growth must be assessed</a:t>
            </a:r>
          </a:p>
          <a:p>
            <a:pPr>
              <a:spcAft>
                <a:spcPts val="400"/>
              </a:spcAft>
            </a:pPr>
            <a:r>
              <a:rPr lang="en-US" sz="1800" i="1" dirty="0"/>
              <a:t>Refined forecast to be completed for December Board meeting</a:t>
            </a:r>
          </a:p>
          <a:p>
            <a:pPr>
              <a:spcAft>
                <a:spcPts val="40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34264" y="126958"/>
            <a:ext cx="11402136" cy="757718"/>
          </a:xfrm>
        </p:spPr>
        <p:txBody>
          <a:bodyPr/>
          <a:lstStyle/>
          <a:p>
            <a:r>
              <a:rPr lang="en-US" sz="3200" dirty="0"/>
              <a:t>FY23-27 Preliminary Forecast: Assumptions &amp; Take </a:t>
            </a:r>
            <a:r>
              <a:rPr lang="en-US" sz="3200" dirty="0" err="1"/>
              <a:t>Aways</a:t>
            </a:r>
            <a:endParaRPr lang="en-US" sz="3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09600" y="884676"/>
            <a:ext cx="5346700" cy="517415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8AE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Assumptions: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Revenue: average growth 2.5% annually; 11.8% over forecast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68A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Tuition &amp; Fees - 2.5% increase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68A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Enrollment – average growth 0.4% annually; 1.2% over forecast; varies by campus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68A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Housing occupancy – normal operations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Expenses: average growth 2.5% annually; 11.3% over forecast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68A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Collective Bargaining - 2%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68A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</a:rPr>
              <a:t>Requires expense reductions to achieve balance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8AE"/>
              </a:buClr>
              <a:buSzTx/>
              <a:buFont typeface="Wingding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804693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University: Preliminary Forecast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46" y="1012900"/>
            <a:ext cx="10472585" cy="47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5411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0227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23057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9446053" cy="49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95612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9A99-F73E-496A-A03A-98EA3B4C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24" y="51514"/>
            <a:ext cx="10914038" cy="757718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FY22 Undergraduate Revenue &amp; Expense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BEA4-FB06-4A35-8E1B-16EC06C5B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4939" y="6275240"/>
            <a:ext cx="639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Emergency student aid expenses reflected in scholarships &amp; fellowships; institutional aid expenses including in salaries &amp; fringe and non-personnel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8" y="1238902"/>
            <a:ext cx="9981680" cy="483842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862713" y="3763332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$7.4M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89003" y="3468815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$49.9M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4572" y="3860018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-$19.3M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70368" y="183712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$227.7M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75493" y="1787171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$11.6M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00119" y="1698623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$13.2M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34682" y="1421624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$34.8M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67314" y="243782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$106.1M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3763" y="365811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$152.0M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38490" y="3940658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$40.4M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89782" y="4037874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$11.9M</a:t>
            </a:r>
          </a:p>
        </p:txBody>
      </p:sp>
      <p:sp>
        <p:nvSpPr>
          <p:cNvPr id="65" name="Right Brace 64"/>
          <p:cNvSpPr/>
          <p:nvPr/>
        </p:nvSpPr>
        <p:spPr>
          <a:xfrm rot="16200000">
            <a:off x="4038993" y="-917651"/>
            <a:ext cx="279178" cy="41914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793160" y="654540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Revenue increase = $268.0M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39136" y="630824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Expense increase = $310.5M</a:t>
            </a:r>
          </a:p>
        </p:txBody>
      </p:sp>
      <p:sp>
        <p:nvSpPr>
          <p:cNvPr id="68" name="Right Brace 67"/>
          <p:cNvSpPr/>
          <p:nvPr/>
        </p:nvSpPr>
        <p:spPr>
          <a:xfrm rot="16200000">
            <a:off x="8043638" y="-488582"/>
            <a:ext cx="279178" cy="333396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988" y="1438760"/>
            <a:ext cx="2835212" cy="13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78297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University: Enrollment Trend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980" y="595093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69C17-EBF7-4F53-91C8-C563F913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04" y="872219"/>
            <a:ext cx="5532394" cy="3288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04" y="4084033"/>
            <a:ext cx="82105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75889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5847" y="112402"/>
            <a:ext cx="6429332" cy="1162138"/>
          </a:xfrm>
        </p:spPr>
        <p:txBody>
          <a:bodyPr/>
          <a:lstStyle/>
          <a:p>
            <a:r>
              <a:rPr lang="en-US" sz="3200" dirty="0"/>
              <a:t>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289" y="4179296"/>
            <a:ext cx="3636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Actuals from student profile.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7655" y="5843298"/>
            <a:ext cx="3209545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60DFF-B36C-4EAC-94EF-C4A8CB78B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617" y="665865"/>
            <a:ext cx="3322021" cy="209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26B7C4-2268-4997-9430-07165D878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728" y="612299"/>
            <a:ext cx="3322021" cy="2202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4CB22-31BC-4780-ABA5-EC352A3FA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532" y="3419271"/>
            <a:ext cx="3322023" cy="2137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0BD7EB-35F2-4454-82FA-C03E7AF31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432" y="3354693"/>
            <a:ext cx="3322023" cy="226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22" y="1054639"/>
            <a:ext cx="3868623" cy="31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4869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06721"/>
            <a:ext cx="10914038" cy="922308"/>
          </a:xfrm>
        </p:spPr>
        <p:txBody>
          <a:bodyPr/>
          <a:lstStyle/>
          <a:p>
            <a:r>
              <a:rPr lang="en-US" sz="3200" dirty="0"/>
              <a:t>Enrollment by New vs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980" y="595093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9169" y="5843298"/>
            <a:ext cx="4828032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6727C-6A7F-41D1-879F-15876AF5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26" y="240963"/>
            <a:ext cx="3352800" cy="151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C6918-C469-4CDD-B443-795B606C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026" y="1801676"/>
            <a:ext cx="3352800" cy="1437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59553-CE4D-4D52-9A16-8333D94ED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076" y="3261434"/>
            <a:ext cx="3333750" cy="1458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0890E-A2B1-42DB-AEDD-3DFB501FA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076" y="4792165"/>
            <a:ext cx="3333750" cy="1546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80" y="1129029"/>
            <a:ext cx="5369038" cy="25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8702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40297" y="5843298"/>
            <a:ext cx="4946904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7542"/>
            <a:ext cx="10914038" cy="1040218"/>
          </a:xfrm>
        </p:spPr>
        <p:txBody>
          <a:bodyPr/>
          <a:lstStyle/>
          <a:p>
            <a:r>
              <a:rPr lang="en-US" dirty="0"/>
              <a:t>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686" y="5947376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9432A-3BFA-454F-A169-FAD24157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620" y="296178"/>
            <a:ext cx="33528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65B4F-0043-4CC6-BA78-2BB315517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622" y="1896770"/>
            <a:ext cx="3352800" cy="1449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38487-1729-48B5-A438-E1A033BA0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670" y="3355773"/>
            <a:ext cx="3333751" cy="1470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98A74-AA50-41D7-97ED-66F5FBDD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670" y="4807676"/>
            <a:ext cx="3333750" cy="1559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80" y="1297760"/>
            <a:ext cx="5369038" cy="25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09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Enrollment, Admissions &amp; Occupancy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99412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Drivers: Staffing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0580" y="5857386"/>
            <a:ext cx="2518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Note: Historical actuals are as of 9/30 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0" y="1012900"/>
            <a:ext cx="49815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1927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9543707" cy="33474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4759640"/>
            <a:ext cx="7420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*Q3 projected debt service reflects restructured FY21 principal resulting in lower total debt service</a:t>
            </a:r>
          </a:p>
        </p:txBody>
      </p:sp>
      <p:sp>
        <p:nvSpPr>
          <p:cNvPr id="9" name="Oval 8"/>
          <p:cNvSpPr/>
          <p:nvPr/>
        </p:nvSpPr>
        <p:spPr>
          <a:xfrm>
            <a:off x="8483374" y="1409717"/>
            <a:ext cx="1768901" cy="718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21863" y="1409717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+$114.5M; 1.6%</a:t>
            </a:r>
          </a:p>
        </p:txBody>
      </p:sp>
    </p:spTree>
    <p:extLst>
      <p:ext uri="{BB962C8B-B14F-4D97-AF65-F5344CB8AC3E}">
        <p14:creationId xmlns:p14="http://schemas.microsoft.com/office/powerpoint/2010/main" val="3156634431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32789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91" y="1012900"/>
            <a:ext cx="10441974" cy="50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5491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4180" y="615046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80" y="1012900"/>
            <a:ext cx="6255038" cy="2920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49" y="4033377"/>
            <a:ext cx="6210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784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527" y="5874171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27" y="1172138"/>
            <a:ext cx="6248942" cy="288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169" y="4362871"/>
            <a:ext cx="6210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363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2363" y="581851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335" y="1066978"/>
            <a:ext cx="6273328" cy="2938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363" y="4257731"/>
            <a:ext cx="6210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9108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962" y="5768606"/>
            <a:ext cx="11274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includes return to normal operations specifically in housing and dining and filling of some vacant positions.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56374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09" y="1429839"/>
            <a:ext cx="5684753" cy="340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2" y="970429"/>
            <a:ext cx="5098062" cy="47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3702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295706"/>
            <a:ext cx="9588097" cy="416210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676846" y="1732228"/>
            <a:ext cx="1684551" cy="51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02461" y="1335050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$18.3M; 0.7%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570975" y="5327007"/>
            <a:ext cx="7420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</a:t>
            </a:r>
            <a:r>
              <a:rPr lang="en-US" sz="1000" i="1" dirty="0"/>
              <a:t>Q3 projected debt service reflects restructured FY21 principal resulting in lower total debt service</a:t>
            </a:r>
          </a:p>
        </p:txBody>
      </p:sp>
    </p:spTree>
    <p:extLst>
      <p:ext uri="{BB962C8B-B14F-4D97-AF65-F5344CB8AC3E}">
        <p14:creationId xmlns:p14="http://schemas.microsoft.com/office/powerpoint/2010/main" val="3367011135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661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60460"/>
            <a:ext cx="10914038" cy="757718"/>
          </a:xfrm>
        </p:spPr>
        <p:txBody>
          <a:bodyPr/>
          <a:lstStyle/>
          <a:p>
            <a:r>
              <a:rPr lang="en-US" sz="3200" dirty="0"/>
              <a:t>Change in Student Behavior Post-COVID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638980" y="498841"/>
            <a:ext cx="10914038" cy="7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8980" y="633512"/>
            <a:ext cx="1073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0068AE"/>
                </a:solidFill>
                <a:latin typeface="Century Gothic" panose="020F0302020204030204"/>
              </a:rPr>
              <a:t>Historical trends may no longer be accurate predictors of student behavior.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Content Placeholder 20"/>
          <p:cNvSpPr txBox="1">
            <a:spLocks/>
          </p:cNvSpPr>
          <p:nvPr/>
        </p:nvSpPr>
        <p:spPr>
          <a:xfrm>
            <a:off x="556453" y="1097371"/>
            <a:ext cx="6111047" cy="4696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Retention of existing students: to date registrations tracking to budget assumptions</a:t>
            </a:r>
          </a:p>
          <a:p>
            <a:pPr>
              <a:lnSpc>
                <a:spcPct val="100000"/>
              </a:lnSpc>
            </a:pPr>
            <a:r>
              <a:rPr lang="en-US" dirty="0"/>
              <a:t>New students: to date tracking to budget assumptions:</a:t>
            </a:r>
          </a:p>
          <a:p>
            <a:pPr lvl="1"/>
            <a:r>
              <a:rPr lang="en-US" dirty="0"/>
              <a:t>New freshmen: assessing impacts of a declining high school population</a:t>
            </a:r>
          </a:p>
          <a:p>
            <a:pPr lvl="1"/>
            <a:r>
              <a:rPr lang="en-US" dirty="0"/>
              <a:t>Transfers: Community college enrollment effect on transfers; 31.2% decline since 2009; average decline of 3.3% a year</a:t>
            </a:r>
          </a:p>
          <a:p>
            <a:pPr>
              <a:lnSpc>
                <a:spcPct val="100000"/>
              </a:lnSpc>
            </a:pPr>
            <a:r>
              <a:rPr lang="en-US" dirty="0"/>
              <a:t>Carefully monitoring: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Changes in student residency mix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International</a:t>
            </a:r>
          </a:p>
          <a:p>
            <a:pPr lvl="1"/>
            <a:r>
              <a:rPr lang="en-US" dirty="0"/>
              <a:t>Demand for on campus housing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750027" y="1041335"/>
            <a:ext cx="528023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600" b="1" u="sng" dirty="0"/>
              <a:t>Key Dates: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April 5</a:t>
            </a:r>
            <a:r>
              <a:rPr lang="en-US" sz="1600" b="1" baseline="30000" dirty="0"/>
              <a:t>th</a:t>
            </a:r>
            <a:r>
              <a:rPr lang="en-US" sz="1600" dirty="0"/>
              <a:t>: Registration Opens</a:t>
            </a:r>
            <a:r>
              <a:rPr lang="en-US" sz="1600" b="1" dirty="0"/>
              <a:t> </a:t>
            </a:r>
            <a:r>
              <a:rPr lang="en-US" sz="1600" dirty="0"/>
              <a:t>(returning students)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May 1</a:t>
            </a:r>
            <a:r>
              <a:rPr lang="en-US" sz="1600" b="1" baseline="30000" dirty="0"/>
              <a:t>st</a:t>
            </a:r>
            <a:r>
              <a:rPr lang="en-US" sz="1600" b="1" dirty="0"/>
              <a:t>:</a:t>
            </a:r>
            <a:r>
              <a:rPr lang="en-US" sz="1600" dirty="0"/>
              <a:t> Deposit Deadline</a:t>
            </a:r>
            <a:r>
              <a:rPr lang="en-US" sz="1600" b="1" dirty="0"/>
              <a:t>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June-August:</a:t>
            </a:r>
            <a:r>
              <a:rPr lang="en-US" sz="1600" dirty="0"/>
              <a:t> Orientations for New Freshman</a:t>
            </a:r>
            <a:endParaRPr lang="en-US" sz="1600" b="1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Classes Begin: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September 1</a:t>
            </a:r>
            <a:r>
              <a:rPr lang="en-US" sz="1600" b="1" baseline="30000" dirty="0"/>
              <a:t>st</a:t>
            </a:r>
            <a:r>
              <a:rPr lang="en-US" sz="1600" b="1" dirty="0"/>
              <a:t>:</a:t>
            </a:r>
            <a:r>
              <a:rPr lang="en-US" sz="1600" dirty="0"/>
              <a:t> Amherst, Dartmouth, Lowell</a:t>
            </a:r>
            <a:r>
              <a:rPr lang="en-US" sz="1600" b="1" dirty="0"/>
              <a:t>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September 7</a:t>
            </a:r>
            <a:r>
              <a:rPr lang="en-US" sz="1600" b="1" baseline="30000" dirty="0"/>
              <a:t>th</a:t>
            </a:r>
            <a:r>
              <a:rPr lang="en-US" sz="1600" b="1" dirty="0"/>
              <a:t>:</a:t>
            </a:r>
            <a:r>
              <a:rPr lang="en-US" sz="1600" dirty="0"/>
              <a:t> Boston</a:t>
            </a:r>
            <a:endParaRPr lang="en-US" sz="1600" b="1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September 15</a:t>
            </a:r>
            <a:r>
              <a:rPr lang="en-US" sz="1600" b="1" baseline="30000" dirty="0"/>
              <a:t>th</a:t>
            </a:r>
            <a:r>
              <a:rPr lang="en-US" sz="1600" b="1" dirty="0"/>
              <a:t>:</a:t>
            </a:r>
            <a:r>
              <a:rPr lang="en-US" sz="1600" dirty="0"/>
              <a:t> Add/drop ends</a:t>
            </a:r>
            <a:endParaRPr lang="en-US" sz="1600" b="1" dirty="0"/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0842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852487"/>
            <a:ext cx="8728176" cy="519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5603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4044" y="611949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434" y="896081"/>
            <a:ext cx="5420368" cy="2693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444" y="3725482"/>
            <a:ext cx="659034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8832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9724" y="589487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1012900"/>
            <a:ext cx="5925826" cy="296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20" y="4039313"/>
            <a:ext cx="7249383" cy="18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3071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1316" y="582782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49" y="884862"/>
            <a:ext cx="5956308" cy="296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70" y="3965809"/>
            <a:ext cx="7249383" cy="18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78788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906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8980" y="5813738"/>
            <a:ext cx="9998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reflects average staffing as of 9/30 which includes filling some vacant positions.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641" y="1012900"/>
            <a:ext cx="5117807" cy="3637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" y="1012900"/>
            <a:ext cx="5213180" cy="48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3198"/>
      </p:ext>
    </p:extLst>
  </p:cSld>
  <p:clrMapOvr>
    <a:masterClrMapping/>
  </p:clrMapOvr>
  <p:transition spd="slow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308119"/>
            <a:ext cx="9539794" cy="41839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47938" y="1308119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+$35.5M; 3.8%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565578" y="5333360"/>
            <a:ext cx="10987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service; </a:t>
            </a:r>
            <a:r>
              <a:rPr lang="en-US" sz="1000" dirty="0"/>
              <a:t>FY20 Debt Burden excludes Bayside principal pre-payment.</a:t>
            </a:r>
          </a:p>
          <a:p>
            <a:endParaRPr lang="en-US" sz="1100" i="1" dirty="0"/>
          </a:p>
        </p:txBody>
      </p:sp>
      <p:sp>
        <p:nvSpPr>
          <p:cNvPr id="8" name="Oval 7"/>
          <p:cNvSpPr/>
          <p:nvPr/>
        </p:nvSpPr>
        <p:spPr>
          <a:xfrm>
            <a:off x="8494455" y="1713959"/>
            <a:ext cx="1768901" cy="51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37752"/>
      </p:ext>
    </p:extLst>
  </p:cSld>
  <p:clrMapOvr>
    <a:masterClrMapping/>
  </p:clrMapOvr>
  <p:transition spd="slow">
    <p:wip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23836"/>
      </p:ext>
    </p:extLst>
  </p:cSld>
  <p:clrMapOvr>
    <a:masterClrMapping/>
  </p:clrMapOvr>
  <p:transition spd="slow">
    <p:wip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82030"/>
            <a:ext cx="10914038" cy="757718"/>
          </a:xfrm>
        </p:spPr>
        <p:txBody>
          <a:bodyPr/>
          <a:lstStyle/>
          <a:p>
            <a:r>
              <a:rPr lang="en-US" dirty="0"/>
              <a:t>Dartmouth: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9" y="939748"/>
            <a:ext cx="9998467" cy="5115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24859"/>
      </p:ext>
    </p:extLst>
  </p:cSld>
  <p:clrMapOvr>
    <a:masterClrMapping/>
  </p:clrMapOvr>
  <p:transition spd="slow">
    <p:wip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9312" y="6074646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9312" y="5873487"/>
            <a:ext cx="4178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*Continuing Ed includes Online Only FTEs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17" y="777459"/>
            <a:ext cx="5686398" cy="2654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03" y="3433105"/>
            <a:ext cx="6600825" cy="24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2760"/>
      </p:ext>
    </p:extLst>
  </p:cSld>
  <p:clrMapOvr>
    <a:masterClrMapping/>
  </p:clrMapOvr>
  <p:transition spd="slow">
    <p:wip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8780" y="615046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05" y="925226"/>
            <a:ext cx="6242845" cy="2926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05" y="3851560"/>
            <a:ext cx="8769388" cy="21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036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67644"/>
            <a:ext cx="10914038" cy="757718"/>
          </a:xfrm>
        </p:spPr>
        <p:txBody>
          <a:bodyPr/>
          <a:lstStyle/>
          <a:p>
            <a:r>
              <a:rPr lang="en-US" dirty="0"/>
              <a:t>FY22 Fall Enrollment Assumptions </a:t>
            </a:r>
            <a:r>
              <a:rPr lang="en-US" sz="1600" dirty="0"/>
              <a:t>(as of 6/7/21)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638980" y="498841"/>
            <a:ext cx="10914038" cy="7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1428" y="1483502"/>
            <a:ext cx="344195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Undergraduate New:</a:t>
            </a:r>
          </a:p>
          <a:p>
            <a:pPr algn="ctr">
              <a:defRPr/>
            </a:pPr>
            <a:r>
              <a:rPr lang="en-US" b="1" dirty="0"/>
              <a:t>469</a:t>
            </a:r>
            <a:r>
              <a:rPr lang="en-US" sz="2400" b="1" dirty="0"/>
              <a:t> </a:t>
            </a:r>
            <a:r>
              <a:rPr lang="en-US" sz="1200" dirty="0"/>
              <a:t>or</a:t>
            </a:r>
            <a:r>
              <a:rPr lang="en-US" sz="2400" b="1" dirty="0"/>
              <a:t> </a:t>
            </a:r>
            <a:r>
              <a:rPr lang="en-US" b="1" dirty="0"/>
              <a:t>3.4%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485" y="1488312"/>
            <a:ext cx="344195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Total Enrollment (FTE):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65,609 FTEs 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entury Gothic" panose="020F0302020204030204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Isosceles Triangle 24"/>
          <p:cNvSpPr/>
          <p:nvPr/>
        </p:nvSpPr>
        <p:spPr>
          <a:xfrm flipV="1">
            <a:off x="5157939" y="1912675"/>
            <a:ext cx="254634" cy="257236"/>
          </a:xfrm>
          <a:prstGeom prst="triangl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29371" y="1488313"/>
            <a:ext cx="344195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u="sng" dirty="0"/>
              <a:t>Undergraduate Continuing:</a:t>
            </a:r>
          </a:p>
          <a:p>
            <a:pPr algn="ctr">
              <a:defRPr/>
            </a:pPr>
            <a:r>
              <a:rPr lang="en-US" b="1" dirty="0"/>
              <a:t>5</a:t>
            </a:r>
            <a:r>
              <a:rPr lang="en-US" sz="2400" b="1" dirty="0"/>
              <a:t> </a:t>
            </a:r>
            <a:r>
              <a:rPr lang="en-US" sz="1200" dirty="0"/>
              <a:t>or</a:t>
            </a:r>
            <a:r>
              <a:rPr lang="en-US" sz="2400" b="1" dirty="0"/>
              <a:t> </a:t>
            </a:r>
            <a:r>
              <a:rPr lang="en-US" b="1" dirty="0"/>
              <a:t>0.0%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8980" y="751424"/>
            <a:ext cx="1073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68AE"/>
                </a:solidFill>
              </a:rPr>
              <a:t>5-year average growth rate of 0.9%; </a:t>
            </a:r>
            <a:r>
              <a:rPr lang="en-US" b="1" i="1" dirty="0">
                <a:solidFill>
                  <a:srgbClr val="0068AE"/>
                </a:solidFill>
                <a:latin typeface="Century Gothic" panose="020F0302020204030204"/>
              </a:rPr>
              <a:t>10-year average growth rate of 1.7%;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2771067" y="1852834"/>
            <a:ext cx="237309" cy="204566"/>
          </a:xfrm>
          <a:prstGeom prst="triangl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01080" y="1941251"/>
            <a:ext cx="457200" cy="14472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6541" y="4742605"/>
            <a:ext cx="2922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(1) During this period, due to COVID, groups of students were electronically enrolled resulting in higher FY21 YTD.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2" y="2565743"/>
            <a:ext cx="11214312" cy="3199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108" y="2896940"/>
            <a:ext cx="493819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7503"/>
      </p:ext>
    </p:extLst>
  </p:cSld>
  <p:clrMapOvr>
    <a:masterClrMapping/>
  </p:clrMapOvr>
  <p:transition spd="slow">
    <p:wip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0357" y="615046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00" y="933793"/>
            <a:ext cx="5809992" cy="3060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357" y="3994250"/>
            <a:ext cx="8522798" cy="20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081"/>
      </p:ext>
    </p:extLst>
  </p:cSld>
  <p:clrMapOvr>
    <a:masterClrMapping/>
  </p:clrMapOvr>
  <p:transition spd="slow">
    <p:wip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906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4" y="1141084"/>
            <a:ext cx="5147831" cy="3373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237" y="5739952"/>
            <a:ext cx="11049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reflects plan to fill vacant positions including 17 faculty, 54 staff and 3 auxiliary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" y="1012900"/>
            <a:ext cx="5176604" cy="46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9422"/>
      </p:ext>
    </p:extLst>
  </p:cSld>
  <p:clrMapOvr>
    <a:masterClrMapping/>
  </p:clrMapOvr>
  <p:transition spd="slow">
    <p:wip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4" y="1012900"/>
            <a:ext cx="9268500" cy="471041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16994" y="1213562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$0; 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5611000"/>
            <a:ext cx="7420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</a:t>
            </a:r>
          </a:p>
        </p:txBody>
      </p:sp>
      <p:sp>
        <p:nvSpPr>
          <p:cNvPr id="10" name="Oval 9"/>
          <p:cNvSpPr/>
          <p:nvPr/>
        </p:nvSpPr>
        <p:spPr>
          <a:xfrm>
            <a:off x="8648093" y="1431089"/>
            <a:ext cx="1768901" cy="51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64365"/>
      </p:ext>
    </p:extLst>
  </p:cSld>
  <p:clrMapOvr>
    <a:masterClrMapping/>
  </p:clrMapOvr>
  <p:transition spd="slow">
    <p:wip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2603"/>
      </p:ext>
    </p:extLst>
  </p:cSld>
  <p:clrMapOvr>
    <a:masterClrMapping/>
  </p:clrMapOvr>
  <p:transition spd="slow">
    <p:wip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0" y="850583"/>
            <a:ext cx="9038420" cy="52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2253"/>
      </p:ext>
    </p:extLst>
  </p:cSld>
  <p:clrMapOvr>
    <a:masterClrMapping/>
  </p:clrMapOvr>
  <p:transition spd="slow">
    <p:wip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2224" y="6074965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96" y="3514215"/>
            <a:ext cx="7180231" cy="2535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01" y="902262"/>
            <a:ext cx="5436995" cy="26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17805"/>
      </p:ext>
    </p:extLst>
  </p:cSld>
  <p:clrMapOvr>
    <a:masterClrMapping/>
  </p:clrMapOvr>
  <p:transition spd="slow">
    <p:wip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7885" y="561395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85" y="975561"/>
            <a:ext cx="5944115" cy="2938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925" y="3997261"/>
            <a:ext cx="59340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7679"/>
      </p:ext>
    </p:extLst>
  </p:cSld>
  <p:clrMapOvr>
    <a:masterClrMapping/>
  </p:clrMapOvr>
  <p:transition spd="slow">
    <p:wip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9050" y="5886648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22" y="4019557"/>
            <a:ext cx="7180231" cy="1867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748" y="1010648"/>
            <a:ext cx="5968501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49815"/>
      </p:ext>
    </p:extLst>
  </p:cSld>
  <p:clrMapOvr>
    <a:masterClrMapping/>
  </p:clrMapOvr>
  <p:transition spd="slow">
    <p:wip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308" y="1012900"/>
            <a:ext cx="4746932" cy="356296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324906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3404" y="5809488"/>
            <a:ext cx="1087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includes 178 vacant positions filled; no new positions proposed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46" y="1010894"/>
            <a:ext cx="49434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232"/>
      </p:ext>
    </p:extLst>
  </p:cSld>
  <p:clrMapOvr>
    <a:masterClrMapping/>
  </p:clrMapOvr>
  <p:transition spd="slow">
    <p:wip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192861"/>
            <a:ext cx="9357276" cy="43912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01717" y="1335146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+$3.5M; 0.4%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5584113"/>
            <a:ext cx="7420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</a:t>
            </a:r>
          </a:p>
        </p:txBody>
      </p:sp>
      <p:sp>
        <p:nvSpPr>
          <p:cNvPr id="3" name="Oval 2"/>
          <p:cNvSpPr/>
          <p:nvPr/>
        </p:nvSpPr>
        <p:spPr>
          <a:xfrm>
            <a:off x="8358247" y="1610960"/>
            <a:ext cx="1790739" cy="649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665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80" y="115086"/>
            <a:ext cx="10914038" cy="757718"/>
          </a:xfrm>
        </p:spPr>
        <p:txBody>
          <a:bodyPr/>
          <a:lstStyle/>
          <a:p>
            <a:r>
              <a:rPr lang="en-US" sz="3200" dirty="0"/>
              <a:t>FY22 Fall Admissions Tracking </a:t>
            </a:r>
            <a:r>
              <a:rPr lang="en-US" sz="1600" dirty="0"/>
              <a:t>(as of 6/7/21)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1453" y="668109"/>
            <a:ext cx="11384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Century Gothic" panose="020F0302020204030204"/>
              </a:rPr>
              <a:t>New freshmen acceptances &amp; deposits are below compared to same time last year; Transfers above.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753" y="1128799"/>
            <a:ext cx="40503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(Freshmen):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Deposits (headcount)</a:t>
            </a:r>
          </a:p>
          <a:p>
            <a:pPr algn="ctr">
              <a:defRPr/>
            </a:pPr>
            <a:r>
              <a:rPr lang="en-US" b="1" dirty="0"/>
              <a:t>816 </a:t>
            </a:r>
            <a:r>
              <a:rPr lang="en-US" dirty="0"/>
              <a:t>or</a:t>
            </a:r>
            <a:r>
              <a:rPr lang="en-US" b="1" dirty="0"/>
              <a:t> 7%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1053" y="1132223"/>
            <a:ext cx="40503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(Transfers):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Deposits (headcount)</a:t>
            </a:r>
          </a:p>
          <a:p>
            <a:pPr algn="ctr"/>
            <a:r>
              <a:rPr lang="en-US" b="1" dirty="0"/>
              <a:t>367 </a:t>
            </a:r>
            <a:r>
              <a:rPr lang="en-US" dirty="0"/>
              <a:t>or</a:t>
            </a:r>
            <a:r>
              <a:rPr lang="en-US" b="1" dirty="0"/>
              <a:t> 14%</a:t>
            </a:r>
          </a:p>
        </p:txBody>
      </p:sp>
      <p:sp>
        <p:nvSpPr>
          <p:cNvPr id="29" name="Isosceles Triangle 28"/>
          <p:cNvSpPr/>
          <p:nvPr/>
        </p:nvSpPr>
        <p:spPr>
          <a:xfrm rot="10800000" flipV="1">
            <a:off x="7468426" y="1726877"/>
            <a:ext cx="205978" cy="243025"/>
          </a:xfrm>
          <a:prstGeom prst="triangle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96143" y="6048475"/>
            <a:ext cx="66647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sz="1200" i="1" dirty="0">
                <a:solidFill>
                  <a:srgbClr val="000000"/>
                </a:solidFill>
              </a:rPr>
              <a:t>Source: Fall admissions tracking from A&amp;F Dashboard &amp; Amherst campus; </a:t>
            </a:r>
          </a:p>
          <a:p>
            <a:r>
              <a:rPr lang="en-US" sz="1200" i="1" dirty="0">
                <a:solidFill>
                  <a:srgbClr val="000000"/>
                </a:solidFill>
              </a:rPr>
              <a:t>(1) Prior year actual enrollment from Student Profile</a:t>
            </a:r>
            <a:br>
              <a:rPr lang="en-US" sz="1200" i="1" dirty="0">
                <a:solidFill>
                  <a:srgbClr val="000000"/>
                </a:solidFill>
              </a:rPr>
            </a:br>
            <a:endParaRPr lang="en-US" sz="1200" i="1" dirty="0"/>
          </a:p>
        </p:txBody>
      </p:sp>
      <p:sp>
        <p:nvSpPr>
          <p:cNvPr id="14" name="Isosceles Triangle 13"/>
          <p:cNvSpPr/>
          <p:nvPr/>
        </p:nvSpPr>
        <p:spPr>
          <a:xfrm flipV="1">
            <a:off x="2121843" y="1773263"/>
            <a:ext cx="237309" cy="204566"/>
          </a:xfrm>
          <a:prstGeom prst="triangl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3" y="2235724"/>
            <a:ext cx="10171121" cy="1737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82" y="4117440"/>
            <a:ext cx="10171121" cy="17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9768"/>
      </p:ext>
    </p:extLst>
  </p:cSld>
  <p:clrMapOvr>
    <a:masterClrMapping/>
  </p:clrMapOvr>
  <p:transition spd="slow">
    <p:wip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86898"/>
      </p:ext>
    </p:extLst>
  </p:cSld>
  <p:clrMapOvr>
    <a:masterClrMapping/>
  </p:clrMapOvr>
  <p:transition spd="slow"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CA8A1-53BC-4191-9867-F074D4BB9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865378"/>
            <a:ext cx="88392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5791"/>
      </p:ext>
    </p:extLst>
  </p:cSld>
  <p:clrMapOvr>
    <a:masterClrMapping/>
  </p:clrMapOvr>
  <p:transition spd="slow">
    <p:wip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68888" y="5774711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DCC0AE-3DF6-48B3-A24B-8D28815B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65" y="1012900"/>
            <a:ext cx="5962405" cy="2843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77DDE4-5D1F-4159-BC6D-B5B67C60B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888" y="4120781"/>
            <a:ext cx="8729551" cy="16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0846"/>
      </p:ext>
    </p:extLst>
  </p:cSld>
  <p:clrMapOvr>
    <a:masterClrMapping/>
  </p:clrMapOvr>
  <p:transition spd="slow"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9780" y="582219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2C0CF-BB33-4547-BC85-C33CD4D2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04" y="923945"/>
            <a:ext cx="6242845" cy="296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0C576-C98B-4886-ACC0-E3748B313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022248"/>
            <a:ext cx="7351775" cy="1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2230"/>
      </p:ext>
    </p:extLst>
  </p:cSld>
  <p:clrMapOvr>
    <a:masterClrMapping/>
  </p:clrMapOvr>
  <p:transition spd="slow">
    <p:wip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A36D3-5E0A-402B-BEF9-5460ECEB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738" y="919753"/>
            <a:ext cx="134124" cy="4499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CE005-060F-43BF-B7B3-3667EF58A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5"/>
          <a:stretch/>
        </p:blipFill>
        <p:spPr>
          <a:xfrm>
            <a:off x="7008945" y="1271014"/>
            <a:ext cx="4840605" cy="32066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980" y="5829300"/>
            <a:ext cx="2483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Note: Historical actuals are as of 9/30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413C52-DCAC-4D24-AF0B-E157DF85F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7"/>
          <a:stretch/>
        </p:blipFill>
        <p:spPr>
          <a:xfrm>
            <a:off x="638980" y="1060704"/>
            <a:ext cx="5448300" cy="47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6723"/>
      </p:ext>
    </p:extLst>
  </p:cSld>
  <p:clrMapOvr>
    <a:masterClrMapping/>
  </p:clrMapOvr>
  <p:transition spd="slow">
    <p:wip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5824911"/>
            <a:ext cx="7420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10069769" cy="42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3752"/>
      </p:ext>
    </p:extLst>
  </p:cSld>
  <p:clrMapOvr>
    <a:masterClrMapping/>
  </p:clrMapOvr>
  <p:transition spd="slow">
    <p:wip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5706"/>
      </p:ext>
    </p:extLst>
  </p:cSld>
  <p:clrMapOvr>
    <a:masterClrMapping/>
  </p:clrMapOvr>
  <p:transition spd="slow">
    <p:wip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0" y="825500"/>
            <a:ext cx="9502913" cy="52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0396"/>
      </p:ext>
    </p:extLst>
  </p:cSld>
  <p:clrMapOvr>
    <a:masterClrMapping/>
  </p:clrMapOvr>
  <p:transition spd="slow">
    <p:wip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Office: Staffing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8980" y="5784925"/>
            <a:ext cx="107879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Note: Historical actuals are as of 9/30;  FY22 staffing includes 26.5 vacant positions filled; 12 new positions proposed; UMDI included FY2018 through FY2020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" y="822400"/>
            <a:ext cx="54387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0997"/>
      </p:ext>
    </p:extLst>
  </p:cSld>
  <p:clrMapOvr>
    <a:masterClrMapping/>
  </p:clrMapOvr>
  <p:transition spd="slow">
    <p:wip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10443701" cy="38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83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U Mass (2)">
      <a:dk1>
        <a:srgbClr val="000000"/>
      </a:dk1>
      <a:lt1>
        <a:srgbClr val="FFFFFF"/>
      </a:lt1>
      <a:dk2>
        <a:srgbClr val="666666"/>
      </a:dk2>
      <a:lt2>
        <a:srgbClr val="EEF4F8"/>
      </a:lt2>
      <a:accent1>
        <a:srgbClr val="0068AE"/>
      </a:accent1>
      <a:accent2>
        <a:srgbClr val="9D2234"/>
      </a:accent2>
      <a:accent3>
        <a:srgbClr val="004B86"/>
      </a:accent3>
      <a:accent4>
        <a:srgbClr val="7F949F"/>
      </a:accent4>
      <a:accent5>
        <a:srgbClr val="7ECFFF"/>
      </a:accent5>
      <a:accent6>
        <a:srgbClr val="C9DAE4"/>
      </a:accent6>
      <a:hlink>
        <a:srgbClr val="005C9B"/>
      </a:hlink>
      <a:folHlink>
        <a:srgbClr val="A61E3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B0133C27-46E6-4107-AF37-66B44A72AF0E}" vid="{60470BAC-8711-40FC-AB9B-0519536E08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9690</TotalTime>
  <Words>3665</Words>
  <Application>Microsoft Office PowerPoint</Application>
  <PresentationFormat>Widescreen</PresentationFormat>
  <Paragraphs>655</Paragraphs>
  <Slides>99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9" baseType="lpstr">
      <vt:lpstr>.AppleSystemUIFont</vt:lpstr>
      <vt:lpstr>20 db</vt:lpstr>
      <vt:lpstr>Arial</vt:lpstr>
      <vt:lpstr>Arial Black</vt:lpstr>
      <vt:lpstr>Calibri</vt:lpstr>
      <vt:lpstr>Century Gothic</vt:lpstr>
      <vt:lpstr>Courier New</vt:lpstr>
      <vt:lpstr>Helvetica</vt:lpstr>
      <vt:lpstr>Wingdings</vt:lpstr>
      <vt:lpstr>1_Office Theme</vt:lpstr>
      <vt:lpstr>Report to the Legislature Financial Addendum</vt:lpstr>
      <vt:lpstr>Table of Contents</vt:lpstr>
      <vt:lpstr>Key Takeaways</vt:lpstr>
      <vt:lpstr>UMass Framework for Financial Accountability</vt:lpstr>
      <vt:lpstr>A&amp;F Roadmap 3.5</vt:lpstr>
      <vt:lpstr>Enrollment, Admissions &amp; Occupancy</vt:lpstr>
      <vt:lpstr>Change in Student Behavior Post-COVID</vt:lpstr>
      <vt:lpstr>FY22 Fall Enrollment Assumptions (as of 6/7/21)</vt:lpstr>
      <vt:lpstr>FY22 Fall Admissions Tracking (as of 6/7/21)</vt:lpstr>
      <vt:lpstr>Housing Occupancy Assumptions</vt:lpstr>
      <vt:lpstr>Select Sensitivity Analysis for FY22</vt:lpstr>
      <vt:lpstr>FY22 Budget Overview</vt:lpstr>
      <vt:lpstr>FY22: Quarterly Reporting</vt:lpstr>
      <vt:lpstr>FY22 Budget: Assumptions</vt:lpstr>
      <vt:lpstr>University Revenue Sources</vt:lpstr>
      <vt:lpstr>University Staffing</vt:lpstr>
      <vt:lpstr>Combined Operating Margin (FY21 + FY22): Without Stimulus</vt:lpstr>
      <vt:lpstr>University: Revenue &amp; Expenses</vt:lpstr>
      <vt:lpstr>Federal Stimulus Overview</vt:lpstr>
      <vt:lpstr>Student Emergency Aid Grants</vt:lpstr>
      <vt:lpstr>Institutional Stimulus Aid</vt:lpstr>
      <vt:lpstr>Stimulus Helps Bridge Undergraduate Revenue Loss</vt:lpstr>
      <vt:lpstr>Combined Operating Margin (FY21 + FY22) </vt:lpstr>
      <vt:lpstr>Key Takeaways</vt:lpstr>
      <vt:lpstr>Budget Related Action Items</vt:lpstr>
      <vt:lpstr>Appendices:</vt:lpstr>
      <vt:lpstr>FY22 Tuition &amp; Mandatory Fees Voted: April 14, 2021</vt:lpstr>
      <vt:lpstr>Tuition</vt:lpstr>
      <vt:lpstr>Room &amp; Board: Rates Based on Standard Room &amp; Dining Plan</vt:lpstr>
      <vt:lpstr>Tuition &amp; Mandatory Fees: Medical School</vt:lpstr>
      <vt:lpstr>Tuition &amp; Fee Vote Summary</vt:lpstr>
      <vt:lpstr>Ratios</vt:lpstr>
      <vt:lpstr>Key Financial Ratios Defined</vt:lpstr>
      <vt:lpstr>Operating Cash Flow Margin</vt:lpstr>
      <vt:lpstr>Operating Margin</vt:lpstr>
      <vt:lpstr>Debt Service Burden</vt:lpstr>
      <vt:lpstr>Debt Service Coverage</vt:lpstr>
      <vt:lpstr>Spendable Cash &amp; Investments</vt:lpstr>
      <vt:lpstr>Financial Leverage</vt:lpstr>
      <vt:lpstr>FY22 Revenue &amp; Expenses</vt:lpstr>
      <vt:lpstr>University Revenue = $3.7 billion; an increase of 7.8%</vt:lpstr>
      <vt:lpstr>Student Emergency Aid Grants: by Legislation</vt:lpstr>
      <vt:lpstr>Accounting for Institutional Stimulus: by Legislation</vt:lpstr>
      <vt:lpstr>University Revenue: by Revenue Category</vt:lpstr>
      <vt:lpstr>Revenue: by Campus</vt:lpstr>
      <vt:lpstr>University Expenses = $3.6 billion; an increase of 9.6%</vt:lpstr>
      <vt:lpstr>University Expenses: by Expense Category</vt:lpstr>
      <vt:lpstr>Expenses: by Campus</vt:lpstr>
      <vt:lpstr>FY23-27 Preliminary Forecast Trends </vt:lpstr>
      <vt:lpstr>FY23-27 Preliminary Forecast: Assumptions &amp; Take Aways</vt:lpstr>
      <vt:lpstr>University: Preliminary Forecast</vt:lpstr>
      <vt:lpstr>Campus Details</vt:lpstr>
      <vt:lpstr>University </vt:lpstr>
      <vt:lpstr>University: Revenue &amp; Expenses</vt:lpstr>
      <vt:lpstr>FY22 Undergraduate Revenue &amp; Expense Changes</vt:lpstr>
      <vt:lpstr>University: Enrollment Trend</vt:lpstr>
      <vt:lpstr>Enrollment by Career</vt:lpstr>
      <vt:lpstr>Enrollment by New vs Continuing</vt:lpstr>
      <vt:lpstr>Enrollment by Residency</vt:lpstr>
      <vt:lpstr>Expense Drivers: Staffing</vt:lpstr>
      <vt:lpstr>University: Key Ratios</vt:lpstr>
      <vt:lpstr>Amherst</vt:lpstr>
      <vt:lpstr>Amherst: Revenue &amp; Expenses</vt:lpstr>
      <vt:lpstr>Amherst: Enrollment by Career</vt:lpstr>
      <vt:lpstr>Amherst: Enrollment by New v Continuing</vt:lpstr>
      <vt:lpstr>Amherst: Enrollment by Residency</vt:lpstr>
      <vt:lpstr>Amherst: Staffing &amp; Staffing Ratios</vt:lpstr>
      <vt:lpstr>Amherst: Key Ratios</vt:lpstr>
      <vt:lpstr>Boston</vt:lpstr>
      <vt:lpstr>Boston: Revenue &amp; Expenses</vt:lpstr>
      <vt:lpstr>Boston: Enrollment by Career</vt:lpstr>
      <vt:lpstr>Boston: Enrollment by New v Continuing</vt:lpstr>
      <vt:lpstr>Boston: Enrollment by Residency</vt:lpstr>
      <vt:lpstr>Boston: Staffing &amp; Staffing Ratios</vt:lpstr>
      <vt:lpstr>Boston: Key Ratios</vt:lpstr>
      <vt:lpstr>Dartmouth</vt:lpstr>
      <vt:lpstr>Dartmouth: Revenue &amp; Expenses</vt:lpstr>
      <vt:lpstr>Dartmouth: Enrollment by Career</vt:lpstr>
      <vt:lpstr>Dartmouth: Enrollment by New v Continuing</vt:lpstr>
      <vt:lpstr>Dartmouth: Enrollment by Residency</vt:lpstr>
      <vt:lpstr>Dartmouth: Staffing &amp; Staffing Ratios</vt:lpstr>
      <vt:lpstr>Dartmouth: Key Ratios</vt:lpstr>
      <vt:lpstr>Lowell</vt:lpstr>
      <vt:lpstr>Lowell: Revenue &amp; Expenses</vt:lpstr>
      <vt:lpstr>Lowell: Enrollment by Career</vt:lpstr>
      <vt:lpstr>Lowell: Enrollment by New v Continuing</vt:lpstr>
      <vt:lpstr>Lowell: Enrollment by Residency</vt:lpstr>
      <vt:lpstr>Lowell: Staffing &amp; Staffing Ratios</vt:lpstr>
      <vt:lpstr>Lowell: Key Ratios</vt:lpstr>
      <vt:lpstr>Medical School</vt:lpstr>
      <vt:lpstr>Medical: Revenue &amp; Expenses</vt:lpstr>
      <vt:lpstr>Medical: Enrollment by Career</vt:lpstr>
      <vt:lpstr>Medical: Enrollment by Residency</vt:lpstr>
      <vt:lpstr>Medical: Staffing &amp; Staffing Ratios</vt:lpstr>
      <vt:lpstr>Medical: Key Ratios</vt:lpstr>
      <vt:lpstr>President’s Office</vt:lpstr>
      <vt:lpstr>President’s Office: Revenue &amp; Expenses</vt:lpstr>
      <vt:lpstr>President’s Office: Staffing</vt:lpstr>
      <vt:lpstr>President’s Office: Key Ratios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Trustees Administration &amp; Finance Committee</dc:title>
  <dc:creator>Skrzek, Joseph</dc:creator>
  <cp:lastModifiedBy>Millett, Cheryl</cp:lastModifiedBy>
  <cp:revision>400</cp:revision>
  <cp:lastPrinted>2021-05-28T17:52:31Z</cp:lastPrinted>
  <dcterms:created xsi:type="dcterms:W3CDTF">2021-04-12T16:27:36Z</dcterms:created>
  <dcterms:modified xsi:type="dcterms:W3CDTF">2021-06-21T18:05:46Z</dcterms:modified>
</cp:coreProperties>
</file>